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8"/>
  </p:notesMasterIdLst>
  <p:handoutMasterIdLst>
    <p:handoutMasterId r:id="rId59"/>
  </p:handoutMasterIdLst>
  <p:sldIdLst>
    <p:sldId id="748" r:id="rId2"/>
    <p:sldId id="886" r:id="rId3"/>
    <p:sldId id="1286" r:id="rId4"/>
    <p:sldId id="1298" r:id="rId5"/>
    <p:sldId id="1306" r:id="rId6"/>
    <p:sldId id="1305" r:id="rId7"/>
    <p:sldId id="258" r:id="rId8"/>
    <p:sldId id="1293" r:id="rId9"/>
    <p:sldId id="1294" r:id="rId10"/>
    <p:sldId id="1290" r:id="rId11"/>
    <p:sldId id="1283" r:id="rId12"/>
    <p:sldId id="929" r:id="rId13"/>
    <p:sldId id="976" r:id="rId14"/>
    <p:sldId id="1302" r:id="rId15"/>
    <p:sldId id="1303" r:id="rId16"/>
    <p:sldId id="1297" r:id="rId17"/>
    <p:sldId id="836" r:id="rId18"/>
    <p:sldId id="1190" r:id="rId19"/>
    <p:sldId id="1226" r:id="rId20"/>
    <p:sldId id="1192" r:id="rId21"/>
    <p:sldId id="291" r:id="rId22"/>
    <p:sldId id="290" r:id="rId23"/>
    <p:sldId id="292" r:id="rId24"/>
    <p:sldId id="302" r:id="rId25"/>
    <p:sldId id="1268" r:id="rId26"/>
    <p:sldId id="276" r:id="rId27"/>
    <p:sldId id="277" r:id="rId28"/>
    <p:sldId id="278" r:id="rId29"/>
    <p:sldId id="279" r:id="rId30"/>
    <p:sldId id="1304" r:id="rId31"/>
    <p:sldId id="1167" r:id="rId32"/>
    <p:sldId id="1168" r:id="rId33"/>
    <p:sldId id="1169" r:id="rId34"/>
    <p:sldId id="1170" r:id="rId35"/>
    <p:sldId id="1171" r:id="rId36"/>
    <p:sldId id="1172" r:id="rId37"/>
    <p:sldId id="1173" r:id="rId38"/>
    <p:sldId id="1174" r:id="rId39"/>
    <p:sldId id="1175" r:id="rId40"/>
    <p:sldId id="1176" r:id="rId41"/>
    <p:sldId id="1177" r:id="rId42"/>
    <p:sldId id="1178" r:id="rId43"/>
    <p:sldId id="1179" r:id="rId44"/>
    <p:sldId id="282" r:id="rId45"/>
    <p:sldId id="1180" r:id="rId46"/>
    <p:sldId id="1228" r:id="rId47"/>
    <p:sldId id="1224" r:id="rId48"/>
    <p:sldId id="1227" r:id="rId49"/>
    <p:sldId id="1230" r:id="rId50"/>
    <p:sldId id="1182" r:id="rId51"/>
    <p:sldId id="1183" r:id="rId52"/>
    <p:sldId id="1184" r:id="rId53"/>
    <p:sldId id="1186" r:id="rId54"/>
    <p:sldId id="1187" r:id="rId55"/>
    <p:sldId id="1188" r:id="rId56"/>
    <p:sldId id="1189" r:id="rId5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511" autoAdjust="0"/>
    <p:restoredTop sz="94616" autoAdjust="0"/>
  </p:normalViewPr>
  <p:slideViewPr>
    <p:cSldViewPr snapToGrid="0">
      <p:cViewPr varScale="1">
        <p:scale>
          <a:sx n="120" d="100"/>
          <a:sy n="120" d="100"/>
        </p:scale>
        <p:origin x="741" y="85"/>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17205"/>
    </p:cViewPr>
  </p:sorterViewPr>
  <p:notesViewPr>
    <p:cSldViewPr snapToGrid="0">
      <p:cViewPr varScale="1">
        <p:scale>
          <a:sx n="86" d="100"/>
          <a:sy n="86" d="100"/>
        </p:scale>
        <p:origin x="-7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5" name="Slide Number Placeholder 4"/>
          <p:cNvSpPr>
            <a:spLocks noGrp="1"/>
          </p:cNvSpPr>
          <p:nvPr>
            <p:ph type="sldNum" sz="quarter" idx="3"/>
          </p:nvPr>
        </p:nvSpPr>
        <p:spPr>
          <a:xfrm>
            <a:off x="4143589" y="9119474"/>
            <a:ext cx="3169921" cy="480060"/>
          </a:xfrm>
          <a:prstGeom prst="rect">
            <a:avLst/>
          </a:prstGeom>
        </p:spPr>
        <p:txBody>
          <a:bodyPr vert="horz" lIns="96640" tIns="48321" rIns="96640" bIns="48321"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1" y="0"/>
            <a:ext cx="7315200" cy="480060"/>
          </a:xfrm>
          <a:prstGeom prst="rect">
            <a:avLst/>
          </a:prstGeom>
        </p:spPr>
        <p:txBody>
          <a:bodyPr vert="horz" lIns="96654" tIns="48328" rIns="96654" bIns="48328"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40" tIns="48321" rIns="96640" bIns="48321" rtlCol="0"/>
          <a:lstStyle>
            <a:lvl1pPr algn="l">
              <a:defRPr sz="1300"/>
            </a:lvl1pPr>
          </a:lstStyle>
          <a:p>
            <a:endParaRPr lang="en-US"/>
          </a:p>
        </p:txBody>
      </p:sp>
      <p:sp>
        <p:nvSpPr>
          <p:cNvPr id="3" name="Date Placeholder 2"/>
          <p:cNvSpPr>
            <a:spLocks noGrp="1"/>
          </p:cNvSpPr>
          <p:nvPr>
            <p:ph type="dt" idx="1"/>
          </p:nvPr>
        </p:nvSpPr>
        <p:spPr>
          <a:xfrm>
            <a:off x="4143589" y="0"/>
            <a:ext cx="3169921" cy="480060"/>
          </a:xfrm>
          <a:prstGeom prst="rect">
            <a:avLst/>
          </a:prstGeom>
        </p:spPr>
        <p:txBody>
          <a:bodyPr vert="horz" lIns="96640" tIns="48321" rIns="96640" bIns="48321"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0" tIns="48321" rIns="96640" bIns="48321"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0" tIns="48321" rIns="96640" bIns="483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7" name="Slide Number Placeholder 6"/>
          <p:cNvSpPr>
            <a:spLocks noGrp="1"/>
          </p:cNvSpPr>
          <p:nvPr>
            <p:ph type="sldNum" sz="quarter" idx="5"/>
          </p:nvPr>
        </p:nvSpPr>
        <p:spPr>
          <a:xfrm>
            <a:off x="4143589" y="9119474"/>
            <a:ext cx="3169921" cy="480060"/>
          </a:xfrm>
          <a:prstGeom prst="rect">
            <a:avLst/>
          </a:prstGeom>
        </p:spPr>
        <p:txBody>
          <a:bodyPr vert="horz" lIns="96640" tIns="48321" rIns="96640" bIns="48321"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a:t>
            </a:fld>
            <a:endParaRPr lang="en-US"/>
          </a:p>
        </p:txBody>
      </p:sp>
    </p:spTree>
    <p:extLst>
      <p:ext uri="{BB962C8B-B14F-4D97-AF65-F5344CB8AC3E}">
        <p14:creationId xmlns:p14="http://schemas.microsoft.com/office/powerpoint/2010/main" val="258192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47E5B-3B59-5CCF-AF0C-3ABF70FDCE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CBA338-4783-9075-C7DC-68F9B74741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A81F13-1491-AEA1-D324-A0A80ECD14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521D55-23B8-0874-8DD9-13088510F29B}"/>
              </a:ext>
            </a:extLst>
          </p:cNvPr>
          <p:cNvSpPr>
            <a:spLocks noGrp="1"/>
          </p:cNvSpPr>
          <p:nvPr>
            <p:ph type="sldNum" sz="quarter" idx="10"/>
          </p:nvPr>
        </p:nvSpPr>
        <p:spPr/>
        <p:txBody>
          <a:bodyPr/>
          <a:lstStyle/>
          <a:p>
            <a:fld id="{6A76B06F-A4C4-4379-B8A7-E3C360C9FE2A}" type="slidenum">
              <a:rPr lang="en-US" smtClean="0"/>
              <a:pPr/>
              <a:t>3</a:t>
            </a:fld>
            <a:endParaRPr lang="en-US"/>
          </a:p>
        </p:txBody>
      </p:sp>
    </p:spTree>
    <p:extLst>
      <p:ext uri="{BB962C8B-B14F-4D97-AF65-F5344CB8AC3E}">
        <p14:creationId xmlns:p14="http://schemas.microsoft.com/office/powerpoint/2010/main" val="2393881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B3F77-3943-4DD9-470C-5F173A4EF9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13B4AE-C843-2FB8-0BE3-74283C11472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9A3037-B1C0-0C5F-9DDD-52C287FF84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36AD54-F55D-6558-6E44-F37B19E4CFDF}"/>
              </a:ext>
            </a:extLst>
          </p:cNvPr>
          <p:cNvSpPr>
            <a:spLocks noGrp="1"/>
          </p:cNvSpPr>
          <p:nvPr>
            <p:ph type="sldNum" sz="quarter" idx="10"/>
          </p:nvPr>
        </p:nvSpPr>
        <p:spPr/>
        <p:txBody>
          <a:bodyPr/>
          <a:lstStyle/>
          <a:p>
            <a:fld id="{6A76B06F-A4C4-4379-B8A7-E3C360C9FE2A}" type="slidenum">
              <a:rPr lang="en-US" smtClean="0"/>
              <a:pPr/>
              <a:t>6</a:t>
            </a:fld>
            <a:endParaRPr lang="en-US"/>
          </a:p>
        </p:txBody>
      </p:sp>
    </p:spTree>
    <p:extLst>
      <p:ext uri="{BB962C8B-B14F-4D97-AF65-F5344CB8AC3E}">
        <p14:creationId xmlns:p14="http://schemas.microsoft.com/office/powerpoint/2010/main" val="885619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a:t>
            </a:fld>
            <a:endParaRPr lang="en-US"/>
          </a:p>
        </p:txBody>
      </p:sp>
    </p:spTree>
    <p:extLst>
      <p:ext uri="{BB962C8B-B14F-4D97-AF65-F5344CB8AC3E}">
        <p14:creationId xmlns:p14="http://schemas.microsoft.com/office/powerpoint/2010/main" val="2149985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C4535-E1BE-C042-DDE0-4CC8645623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DAB02-7BF5-306C-D4CD-B3894AB488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A34449-8958-CFC7-B4E5-BC666C3331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B029E6-BCAA-4EE3-D94F-64A08BDC557C}"/>
              </a:ext>
            </a:extLst>
          </p:cNvPr>
          <p:cNvSpPr>
            <a:spLocks noGrp="1"/>
          </p:cNvSpPr>
          <p:nvPr>
            <p:ph type="sldNum" sz="quarter" idx="10"/>
          </p:nvPr>
        </p:nvSpPr>
        <p:spPr/>
        <p:txBody>
          <a:bodyPr/>
          <a:lstStyle/>
          <a:p>
            <a:fld id="{6A76B06F-A4C4-4379-B8A7-E3C360C9FE2A}" type="slidenum">
              <a:rPr lang="en-US" smtClean="0"/>
              <a:pPr/>
              <a:t>8</a:t>
            </a:fld>
            <a:endParaRPr lang="en-US"/>
          </a:p>
        </p:txBody>
      </p:sp>
    </p:spTree>
    <p:extLst>
      <p:ext uri="{BB962C8B-B14F-4D97-AF65-F5344CB8AC3E}">
        <p14:creationId xmlns:p14="http://schemas.microsoft.com/office/powerpoint/2010/main" val="87886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A39C4-9E84-8031-E13C-DDB8157A9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FD14B2-5726-97A5-8D57-DC59880FFC8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9FD23B-9878-987A-1BAD-95000130E4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9DB12F-7351-4C9F-0FE5-234AF82A8DE2}"/>
              </a:ext>
            </a:extLst>
          </p:cNvPr>
          <p:cNvSpPr>
            <a:spLocks noGrp="1"/>
          </p:cNvSpPr>
          <p:nvPr>
            <p:ph type="sldNum" sz="quarter" idx="10"/>
          </p:nvPr>
        </p:nvSpPr>
        <p:spPr/>
        <p:txBody>
          <a:bodyPr/>
          <a:lstStyle/>
          <a:p>
            <a:fld id="{6A76B06F-A4C4-4379-B8A7-E3C360C9FE2A}" type="slidenum">
              <a:rPr lang="en-US" smtClean="0"/>
              <a:pPr/>
              <a:t>9</a:t>
            </a:fld>
            <a:endParaRPr lang="en-US"/>
          </a:p>
        </p:txBody>
      </p:sp>
    </p:spTree>
    <p:extLst>
      <p:ext uri="{BB962C8B-B14F-4D97-AF65-F5344CB8AC3E}">
        <p14:creationId xmlns:p14="http://schemas.microsoft.com/office/powerpoint/2010/main" val="1917764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890F0-8747-9B4C-38A5-6EFE3CE07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AE95FC-308F-92A8-4557-2CD124569C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C5D29C3-5B0D-DC73-F6ED-F2A8C715D4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E88F034-29BD-C072-FFF1-EF667C9E3F3A}"/>
              </a:ext>
            </a:extLst>
          </p:cNvPr>
          <p:cNvSpPr>
            <a:spLocks noGrp="1"/>
          </p:cNvSpPr>
          <p:nvPr>
            <p:ph type="sldNum" sz="quarter" idx="10"/>
          </p:nvPr>
        </p:nvSpPr>
        <p:spPr/>
        <p:txBody>
          <a:bodyPr/>
          <a:lstStyle/>
          <a:p>
            <a:fld id="{6A76B06F-A4C4-4379-B8A7-E3C360C9FE2A}" type="slidenum">
              <a:rPr lang="en-US" smtClean="0"/>
              <a:pPr/>
              <a:t>10</a:t>
            </a:fld>
            <a:endParaRPr lang="en-US"/>
          </a:p>
        </p:txBody>
      </p:sp>
    </p:spTree>
    <p:extLst>
      <p:ext uri="{BB962C8B-B14F-4D97-AF65-F5344CB8AC3E}">
        <p14:creationId xmlns:p14="http://schemas.microsoft.com/office/powerpoint/2010/main" val="2647390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11</a:t>
            </a:fld>
            <a:endParaRPr lang="en-US"/>
          </a:p>
        </p:txBody>
      </p:sp>
    </p:spTree>
    <p:extLst>
      <p:ext uri="{BB962C8B-B14F-4D97-AF65-F5344CB8AC3E}">
        <p14:creationId xmlns:p14="http://schemas.microsoft.com/office/powerpoint/2010/main" val="1722127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12</a:t>
            </a:fld>
            <a:endParaRPr lang="en-US"/>
          </a:p>
        </p:txBody>
      </p:sp>
    </p:spTree>
    <p:extLst>
      <p:ext uri="{BB962C8B-B14F-4D97-AF65-F5344CB8AC3E}">
        <p14:creationId xmlns:p14="http://schemas.microsoft.com/office/powerpoint/2010/main" val="2352583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13</a:t>
            </a:fld>
            <a:endParaRPr lang="en-US"/>
          </a:p>
        </p:txBody>
      </p:sp>
    </p:spTree>
    <p:extLst>
      <p:ext uri="{BB962C8B-B14F-4D97-AF65-F5344CB8AC3E}">
        <p14:creationId xmlns:p14="http://schemas.microsoft.com/office/powerpoint/2010/main" val="3282620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D8593-14F5-4D3D-24BA-1A287A611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B7B96-BB58-FE4F-1523-58A0DABC76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D45A55-86A9-1DE4-3B80-96F443532C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319425-31E6-67DD-162B-2D956D5F8900}"/>
              </a:ext>
            </a:extLst>
          </p:cNvPr>
          <p:cNvSpPr>
            <a:spLocks noGrp="1"/>
          </p:cNvSpPr>
          <p:nvPr>
            <p:ph type="sldNum" sz="quarter" idx="10"/>
          </p:nvPr>
        </p:nvSpPr>
        <p:spPr/>
        <p:txBody>
          <a:bodyPr/>
          <a:lstStyle/>
          <a:p>
            <a:fld id="{6A76B06F-A4C4-4379-B8A7-E3C360C9FE2A}" type="slidenum">
              <a:rPr lang="en-US" smtClean="0"/>
              <a:pPr/>
              <a:t>14</a:t>
            </a:fld>
            <a:endParaRPr lang="en-US"/>
          </a:p>
        </p:txBody>
      </p:sp>
    </p:spTree>
    <p:extLst>
      <p:ext uri="{BB962C8B-B14F-4D97-AF65-F5344CB8AC3E}">
        <p14:creationId xmlns:p14="http://schemas.microsoft.com/office/powerpoint/2010/main" val="1575053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A3D2A-0AC7-3172-C578-2FACB8D6A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E3DE42-40BB-A98A-E3C2-CA87DC2AB4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5919B9-9964-B9C4-C205-FE4E0FD2ED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9044F1-FE15-476C-088B-05D48A816F93}"/>
              </a:ext>
            </a:extLst>
          </p:cNvPr>
          <p:cNvSpPr>
            <a:spLocks noGrp="1"/>
          </p:cNvSpPr>
          <p:nvPr>
            <p:ph type="sldNum" sz="quarter" idx="10"/>
          </p:nvPr>
        </p:nvSpPr>
        <p:spPr/>
        <p:txBody>
          <a:bodyPr/>
          <a:lstStyle/>
          <a:p>
            <a:fld id="{6A76B06F-A4C4-4379-B8A7-E3C360C9FE2A}" type="slidenum">
              <a:rPr lang="en-US" smtClean="0"/>
              <a:pPr/>
              <a:t>15</a:t>
            </a:fld>
            <a:endParaRPr lang="en-US"/>
          </a:p>
        </p:txBody>
      </p:sp>
    </p:spTree>
    <p:extLst>
      <p:ext uri="{BB962C8B-B14F-4D97-AF65-F5344CB8AC3E}">
        <p14:creationId xmlns:p14="http://schemas.microsoft.com/office/powerpoint/2010/main" val="109609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1FD3A-C8ED-CC78-77FE-283474709D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4021A0-FCD1-16C7-F730-1597FEE9D2A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C5F5E6-CEFB-46A4-F1C0-128C98E7E7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A1C8C1-4604-DA1C-5A4B-DCC93091FAF2}"/>
              </a:ext>
            </a:extLst>
          </p:cNvPr>
          <p:cNvSpPr>
            <a:spLocks noGrp="1"/>
          </p:cNvSpPr>
          <p:nvPr>
            <p:ph type="sldNum" sz="quarter" idx="10"/>
          </p:nvPr>
        </p:nvSpPr>
        <p:spPr/>
        <p:txBody>
          <a:bodyPr/>
          <a:lstStyle/>
          <a:p>
            <a:fld id="{6A76B06F-A4C4-4379-B8A7-E3C360C9FE2A}" type="slidenum">
              <a:rPr lang="en-US" smtClean="0"/>
              <a:pPr/>
              <a:t>16</a:t>
            </a:fld>
            <a:endParaRPr lang="en-US"/>
          </a:p>
        </p:txBody>
      </p:sp>
    </p:spTree>
    <p:extLst>
      <p:ext uri="{BB962C8B-B14F-4D97-AF65-F5344CB8AC3E}">
        <p14:creationId xmlns:p14="http://schemas.microsoft.com/office/powerpoint/2010/main" val="2810495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17</a:t>
            </a:fld>
            <a:endParaRPr lang="en-US"/>
          </a:p>
        </p:txBody>
      </p:sp>
    </p:spTree>
    <p:extLst>
      <p:ext uri="{BB962C8B-B14F-4D97-AF65-F5344CB8AC3E}">
        <p14:creationId xmlns:p14="http://schemas.microsoft.com/office/powerpoint/2010/main" val="1373398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18</a:t>
            </a:fld>
            <a:endParaRPr lang="en-US"/>
          </a:p>
        </p:txBody>
      </p:sp>
    </p:spTree>
    <p:extLst>
      <p:ext uri="{BB962C8B-B14F-4D97-AF65-F5344CB8AC3E}">
        <p14:creationId xmlns:p14="http://schemas.microsoft.com/office/powerpoint/2010/main" val="2909871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19</a:t>
            </a:fld>
            <a:endParaRPr lang="en-US"/>
          </a:p>
        </p:txBody>
      </p:sp>
    </p:spTree>
    <p:extLst>
      <p:ext uri="{BB962C8B-B14F-4D97-AF65-F5344CB8AC3E}">
        <p14:creationId xmlns:p14="http://schemas.microsoft.com/office/powerpoint/2010/main" val="4048435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20</a:t>
            </a:fld>
            <a:endParaRPr lang="en-US"/>
          </a:p>
        </p:txBody>
      </p:sp>
    </p:spTree>
    <p:extLst>
      <p:ext uri="{BB962C8B-B14F-4D97-AF65-F5344CB8AC3E}">
        <p14:creationId xmlns:p14="http://schemas.microsoft.com/office/powerpoint/2010/main" val="987998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21</a:t>
            </a:fld>
            <a:endParaRPr lang="en-US"/>
          </a:p>
        </p:txBody>
      </p:sp>
    </p:spTree>
    <p:extLst>
      <p:ext uri="{BB962C8B-B14F-4D97-AF65-F5344CB8AC3E}">
        <p14:creationId xmlns:p14="http://schemas.microsoft.com/office/powerpoint/2010/main" val="3274794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22</a:t>
            </a:fld>
            <a:endParaRPr lang="en-US"/>
          </a:p>
        </p:txBody>
      </p:sp>
    </p:spTree>
    <p:extLst>
      <p:ext uri="{BB962C8B-B14F-4D97-AF65-F5344CB8AC3E}">
        <p14:creationId xmlns:p14="http://schemas.microsoft.com/office/powerpoint/2010/main" val="2223459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23</a:t>
            </a:fld>
            <a:endParaRPr lang="en-US"/>
          </a:p>
        </p:txBody>
      </p:sp>
    </p:spTree>
    <p:extLst>
      <p:ext uri="{BB962C8B-B14F-4D97-AF65-F5344CB8AC3E}">
        <p14:creationId xmlns:p14="http://schemas.microsoft.com/office/powerpoint/2010/main" val="792322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24</a:t>
            </a:fld>
            <a:endParaRPr lang="en-US"/>
          </a:p>
        </p:txBody>
      </p:sp>
    </p:spTree>
    <p:extLst>
      <p:ext uri="{BB962C8B-B14F-4D97-AF65-F5344CB8AC3E}">
        <p14:creationId xmlns:p14="http://schemas.microsoft.com/office/powerpoint/2010/main" val="1815724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26</a:t>
            </a:fld>
            <a:endParaRPr lang="en-US"/>
          </a:p>
        </p:txBody>
      </p:sp>
    </p:spTree>
    <p:extLst>
      <p:ext uri="{BB962C8B-B14F-4D97-AF65-F5344CB8AC3E}">
        <p14:creationId xmlns:p14="http://schemas.microsoft.com/office/powerpoint/2010/main" val="1935360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27</a:t>
            </a:fld>
            <a:endParaRPr lang="en-US"/>
          </a:p>
        </p:txBody>
      </p:sp>
    </p:spTree>
    <p:extLst>
      <p:ext uri="{BB962C8B-B14F-4D97-AF65-F5344CB8AC3E}">
        <p14:creationId xmlns:p14="http://schemas.microsoft.com/office/powerpoint/2010/main" val="3854504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28</a:t>
            </a:fld>
            <a:endParaRPr lang="en-US"/>
          </a:p>
        </p:txBody>
      </p:sp>
    </p:spTree>
    <p:extLst>
      <p:ext uri="{BB962C8B-B14F-4D97-AF65-F5344CB8AC3E}">
        <p14:creationId xmlns:p14="http://schemas.microsoft.com/office/powerpoint/2010/main" val="27596438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29</a:t>
            </a:fld>
            <a:endParaRPr lang="en-US"/>
          </a:p>
        </p:txBody>
      </p:sp>
    </p:spTree>
    <p:extLst>
      <p:ext uri="{BB962C8B-B14F-4D97-AF65-F5344CB8AC3E}">
        <p14:creationId xmlns:p14="http://schemas.microsoft.com/office/powerpoint/2010/main" val="13642225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4F152-84AD-772D-0B25-3EB3653B7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4E230F-5D4E-9194-A3FC-0CE2031919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5899404-E89E-1AA2-0FD5-7462F4B50B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C62CB9-E404-85FF-9432-576D2F401DD8}"/>
              </a:ext>
            </a:extLst>
          </p:cNvPr>
          <p:cNvSpPr>
            <a:spLocks noGrp="1"/>
          </p:cNvSpPr>
          <p:nvPr>
            <p:ph type="sldNum" sz="quarter" idx="5"/>
          </p:nvPr>
        </p:nvSpPr>
        <p:spPr/>
        <p:txBody>
          <a:bodyPr/>
          <a:lstStyle/>
          <a:p>
            <a:fld id="{6A76B06F-A4C4-4379-B8A7-E3C360C9FE2A}" type="slidenum">
              <a:rPr lang="en-US" smtClean="0"/>
              <a:pPr/>
              <a:t>30</a:t>
            </a:fld>
            <a:endParaRPr lang="en-US"/>
          </a:p>
        </p:txBody>
      </p:sp>
    </p:spTree>
    <p:extLst>
      <p:ext uri="{BB962C8B-B14F-4D97-AF65-F5344CB8AC3E}">
        <p14:creationId xmlns:p14="http://schemas.microsoft.com/office/powerpoint/2010/main" val="8517133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31</a:t>
            </a:fld>
            <a:endParaRPr lang="en-US"/>
          </a:p>
        </p:txBody>
      </p:sp>
    </p:spTree>
    <p:extLst>
      <p:ext uri="{BB962C8B-B14F-4D97-AF65-F5344CB8AC3E}">
        <p14:creationId xmlns:p14="http://schemas.microsoft.com/office/powerpoint/2010/main" val="5407387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32</a:t>
            </a:fld>
            <a:endParaRPr lang="en-US"/>
          </a:p>
        </p:txBody>
      </p:sp>
    </p:spTree>
    <p:extLst>
      <p:ext uri="{BB962C8B-B14F-4D97-AF65-F5344CB8AC3E}">
        <p14:creationId xmlns:p14="http://schemas.microsoft.com/office/powerpoint/2010/main" val="28446820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33</a:t>
            </a:fld>
            <a:endParaRPr lang="en-US"/>
          </a:p>
        </p:txBody>
      </p:sp>
    </p:spTree>
    <p:extLst>
      <p:ext uri="{BB962C8B-B14F-4D97-AF65-F5344CB8AC3E}">
        <p14:creationId xmlns:p14="http://schemas.microsoft.com/office/powerpoint/2010/main" val="1724889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34</a:t>
            </a:fld>
            <a:endParaRPr lang="en-US"/>
          </a:p>
        </p:txBody>
      </p:sp>
    </p:spTree>
    <p:extLst>
      <p:ext uri="{BB962C8B-B14F-4D97-AF65-F5344CB8AC3E}">
        <p14:creationId xmlns:p14="http://schemas.microsoft.com/office/powerpoint/2010/main" val="40699537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35</a:t>
            </a:fld>
            <a:endParaRPr lang="en-US"/>
          </a:p>
        </p:txBody>
      </p:sp>
    </p:spTree>
    <p:extLst>
      <p:ext uri="{BB962C8B-B14F-4D97-AF65-F5344CB8AC3E}">
        <p14:creationId xmlns:p14="http://schemas.microsoft.com/office/powerpoint/2010/main" val="14206927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36</a:t>
            </a:fld>
            <a:endParaRPr lang="en-US"/>
          </a:p>
        </p:txBody>
      </p:sp>
    </p:spTree>
    <p:extLst>
      <p:ext uri="{BB962C8B-B14F-4D97-AF65-F5344CB8AC3E}">
        <p14:creationId xmlns:p14="http://schemas.microsoft.com/office/powerpoint/2010/main" val="2008339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37</a:t>
            </a:fld>
            <a:endParaRPr lang="en-US"/>
          </a:p>
        </p:txBody>
      </p:sp>
    </p:spTree>
    <p:extLst>
      <p:ext uri="{BB962C8B-B14F-4D97-AF65-F5344CB8AC3E}">
        <p14:creationId xmlns:p14="http://schemas.microsoft.com/office/powerpoint/2010/main" val="9546621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38</a:t>
            </a:fld>
            <a:endParaRPr lang="en-US"/>
          </a:p>
        </p:txBody>
      </p:sp>
    </p:spTree>
    <p:extLst>
      <p:ext uri="{BB962C8B-B14F-4D97-AF65-F5344CB8AC3E}">
        <p14:creationId xmlns:p14="http://schemas.microsoft.com/office/powerpoint/2010/main" val="29144501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39</a:t>
            </a:fld>
            <a:endParaRPr lang="en-US"/>
          </a:p>
        </p:txBody>
      </p:sp>
    </p:spTree>
    <p:extLst>
      <p:ext uri="{BB962C8B-B14F-4D97-AF65-F5344CB8AC3E}">
        <p14:creationId xmlns:p14="http://schemas.microsoft.com/office/powerpoint/2010/main" val="17641292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40</a:t>
            </a:fld>
            <a:endParaRPr lang="en-US"/>
          </a:p>
        </p:txBody>
      </p:sp>
    </p:spTree>
    <p:extLst>
      <p:ext uri="{BB962C8B-B14F-4D97-AF65-F5344CB8AC3E}">
        <p14:creationId xmlns:p14="http://schemas.microsoft.com/office/powerpoint/2010/main" val="14240223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41</a:t>
            </a:fld>
            <a:endParaRPr lang="en-US"/>
          </a:p>
        </p:txBody>
      </p:sp>
    </p:spTree>
    <p:extLst>
      <p:ext uri="{BB962C8B-B14F-4D97-AF65-F5344CB8AC3E}">
        <p14:creationId xmlns:p14="http://schemas.microsoft.com/office/powerpoint/2010/main" val="9513252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42</a:t>
            </a:fld>
            <a:endParaRPr lang="en-US"/>
          </a:p>
        </p:txBody>
      </p:sp>
    </p:spTree>
    <p:extLst>
      <p:ext uri="{BB962C8B-B14F-4D97-AF65-F5344CB8AC3E}">
        <p14:creationId xmlns:p14="http://schemas.microsoft.com/office/powerpoint/2010/main" val="10106058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43</a:t>
            </a:fld>
            <a:endParaRPr lang="en-US"/>
          </a:p>
        </p:txBody>
      </p:sp>
    </p:spTree>
    <p:extLst>
      <p:ext uri="{BB962C8B-B14F-4D97-AF65-F5344CB8AC3E}">
        <p14:creationId xmlns:p14="http://schemas.microsoft.com/office/powerpoint/2010/main" val="26107581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44</a:t>
            </a:fld>
            <a:endParaRPr lang="en-US"/>
          </a:p>
        </p:txBody>
      </p:sp>
    </p:spTree>
    <p:extLst>
      <p:ext uri="{BB962C8B-B14F-4D97-AF65-F5344CB8AC3E}">
        <p14:creationId xmlns:p14="http://schemas.microsoft.com/office/powerpoint/2010/main" val="8053616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45</a:t>
            </a:fld>
            <a:endParaRPr lang="en-US"/>
          </a:p>
        </p:txBody>
      </p:sp>
    </p:spTree>
    <p:extLst>
      <p:ext uri="{BB962C8B-B14F-4D97-AF65-F5344CB8AC3E}">
        <p14:creationId xmlns:p14="http://schemas.microsoft.com/office/powerpoint/2010/main" val="24543602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46</a:t>
            </a:fld>
            <a:endParaRPr lang="en-US"/>
          </a:p>
        </p:txBody>
      </p:sp>
    </p:spTree>
    <p:extLst>
      <p:ext uri="{BB962C8B-B14F-4D97-AF65-F5344CB8AC3E}">
        <p14:creationId xmlns:p14="http://schemas.microsoft.com/office/powerpoint/2010/main" val="22728694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47</a:t>
            </a:fld>
            <a:endParaRPr lang="en-US"/>
          </a:p>
        </p:txBody>
      </p:sp>
    </p:spTree>
    <p:extLst>
      <p:ext uri="{BB962C8B-B14F-4D97-AF65-F5344CB8AC3E}">
        <p14:creationId xmlns:p14="http://schemas.microsoft.com/office/powerpoint/2010/main" val="20733560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48</a:t>
            </a:fld>
            <a:endParaRPr lang="en-US"/>
          </a:p>
        </p:txBody>
      </p:sp>
    </p:spTree>
    <p:extLst>
      <p:ext uri="{BB962C8B-B14F-4D97-AF65-F5344CB8AC3E}">
        <p14:creationId xmlns:p14="http://schemas.microsoft.com/office/powerpoint/2010/main" val="38997363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49</a:t>
            </a:fld>
            <a:endParaRPr lang="en-US"/>
          </a:p>
        </p:txBody>
      </p:sp>
    </p:spTree>
    <p:extLst>
      <p:ext uri="{BB962C8B-B14F-4D97-AF65-F5344CB8AC3E}">
        <p14:creationId xmlns:p14="http://schemas.microsoft.com/office/powerpoint/2010/main" val="19624563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50</a:t>
            </a:fld>
            <a:endParaRPr lang="en-US"/>
          </a:p>
        </p:txBody>
      </p:sp>
    </p:spTree>
    <p:extLst>
      <p:ext uri="{BB962C8B-B14F-4D97-AF65-F5344CB8AC3E}">
        <p14:creationId xmlns:p14="http://schemas.microsoft.com/office/powerpoint/2010/main" val="14188093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51</a:t>
            </a:fld>
            <a:endParaRPr lang="en-US"/>
          </a:p>
        </p:txBody>
      </p:sp>
    </p:spTree>
    <p:extLst>
      <p:ext uri="{BB962C8B-B14F-4D97-AF65-F5344CB8AC3E}">
        <p14:creationId xmlns:p14="http://schemas.microsoft.com/office/powerpoint/2010/main" val="32831885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52</a:t>
            </a:fld>
            <a:endParaRPr lang="en-US"/>
          </a:p>
        </p:txBody>
      </p:sp>
    </p:spTree>
    <p:extLst>
      <p:ext uri="{BB962C8B-B14F-4D97-AF65-F5344CB8AC3E}">
        <p14:creationId xmlns:p14="http://schemas.microsoft.com/office/powerpoint/2010/main" val="36706296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53</a:t>
            </a:fld>
            <a:endParaRPr lang="en-US"/>
          </a:p>
        </p:txBody>
      </p:sp>
    </p:spTree>
    <p:extLst>
      <p:ext uri="{BB962C8B-B14F-4D97-AF65-F5344CB8AC3E}">
        <p14:creationId xmlns:p14="http://schemas.microsoft.com/office/powerpoint/2010/main" val="27396510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54</a:t>
            </a:fld>
            <a:endParaRPr lang="en-US"/>
          </a:p>
        </p:txBody>
      </p:sp>
    </p:spTree>
    <p:extLst>
      <p:ext uri="{BB962C8B-B14F-4D97-AF65-F5344CB8AC3E}">
        <p14:creationId xmlns:p14="http://schemas.microsoft.com/office/powerpoint/2010/main" val="34572960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55</a:t>
            </a:fld>
            <a:endParaRPr lang="en-US"/>
          </a:p>
        </p:txBody>
      </p:sp>
    </p:spTree>
    <p:extLst>
      <p:ext uri="{BB962C8B-B14F-4D97-AF65-F5344CB8AC3E}">
        <p14:creationId xmlns:p14="http://schemas.microsoft.com/office/powerpoint/2010/main" val="14941290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56</a:t>
            </a:fld>
            <a:endParaRPr lang="en-US"/>
          </a:p>
        </p:txBody>
      </p:sp>
    </p:spTree>
    <p:extLst>
      <p:ext uri="{BB962C8B-B14F-4D97-AF65-F5344CB8AC3E}">
        <p14:creationId xmlns:p14="http://schemas.microsoft.com/office/powerpoint/2010/main" val="202677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3EDBC-E1CB-447B-A6CB-199B83D30E55}"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0" indent="0">
              <a:spcBef>
                <a:spcPts val="1500"/>
              </a:spcBef>
              <a:buNone/>
              <a:defRPr sz="2400"/>
            </a:lvl1pPr>
            <a:lvl2pPr marL="461963" indent="-4763">
              <a:spcBef>
                <a:spcPts val="1000"/>
              </a:spcBef>
              <a:buNone/>
              <a:defRPr sz="2400"/>
            </a:lvl2pPr>
            <a:lvl3pPr marL="914400" indent="0">
              <a:spcBef>
                <a:spcPts val="800"/>
              </a:spcBef>
              <a:buNone/>
              <a:defRPr sz="2400"/>
            </a:lvl3pPr>
            <a:lvl4pPr marL="1376363" indent="-3175">
              <a:buNone/>
              <a:defRPr sz="2400"/>
            </a:lvl4pPr>
            <a:lvl5pPr marL="1828800" indent="0">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A85E6C-F4B7-4AD9-B1ED-405758048340}"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410A0-A706-4F13-BF64-58113C4E9CAB}"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4FADF-F447-4E26-B962-00197790B4FB}"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3A1F53-4D72-4C45-B9D5-E8FF860BA800}"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0F973B-7A82-41D8-B415-3A7165D2F9E1}"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4DA78-41C2-45EF-912A-AD1352A66385}"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7AB5EC-A1EA-4B4C-8127-813C8198BD91}"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A199BA-C41E-4203-8A1A-FBA6FE020700}"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A606A-AAA3-4CF0-A5AD-CDB7DB4BC3A1}"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723412-A15C-45A3-8229-867492880CF6}"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30651-BB49-4BDA-A267-083EB78EE007}" type="datetime1">
              <a:rPr lang="en-US" smtClean="0"/>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8229600" cy="1905000"/>
          </a:xfrm>
        </p:spPr>
        <p:txBody>
          <a:bodyPr>
            <a:normAutofit fontScale="90000"/>
          </a:bodyPr>
          <a:lstStyle/>
          <a:p>
            <a:r>
              <a:rPr lang="en-US" sz="4000" dirty="0"/>
              <a:t>EECS 498 System Design of a Search Engine</a:t>
            </a:r>
            <a:br>
              <a:rPr lang="en-US" sz="3600" dirty="0"/>
            </a:br>
            <a:r>
              <a:rPr lang="en-US" sz="3100" dirty="0"/>
              <a:t>Winter 2026</a:t>
            </a:r>
            <a:br>
              <a:rPr lang="en-US" sz="4000" dirty="0"/>
            </a:br>
            <a:r>
              <a:rPr lang="en-US" sz="3100" dirty="0"/>
              <a:t>Lecture 14:  The constraint solver</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t>Nicole Hamilton</a:t>
            </a:r>
            <a:b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normAutofit/>
          </a:bodyPr>
          <a:lstStyle/>
          <a:p>
            <a:pPr marL="514350" indent="-514350">
              <a:buFont typeface="+mj-lt"/>
              <a:buAutoNum type="arabicPeriod"/>
            </a:pPr>
            <a:r>
              <a:rPr lang="en-US" dirty="0"/>
              <a:t>details</a:t>
            </a:r>
          </a:p>
          <a:p>
            <a:pPr marL="514350" indent="-514350">
              <a:buFont typeface="+mj-lt"/>
              <a:buAutoNum type="arabicPeriod"/>
            </a:pPr>
            <a:r>
              <a:rPr lang="en-US" dirty="0"/>
              <a:t>the index and ISRs</a:t>
            </a:r>
          </a:p>
          <a:p>
            <a:pPr marL="514350" indent="-514350">
              <a:buFont typeface="+mj-lt"/>
              <a:buAutoNum type="arabicPeriod"/>
            </a:pPr>
            <a:r>
              <a:rPr lang="en-US" dirty="0"/>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F327DB72-3890-4F13-9D58-D58633679DDF}"/>
              </a:ext>
            </a:extLst>
          </p:cNvPr>
          <p:cNvSpPr>
            <a:spLocks noGrp="1"/>
          </p:cNvSpPr>
          <p:nvPr>
            <p:ph type="sldNum" sz="quarter" idx="12"/>
          </p:nvPr>
        </p:nvSpPr>
        <p:spPr/>
        <p:txBody>
          <a:bodyPr/>
          <a:lstStyle/>
          <a:p>
            <a:fld id="{F8D59B09-23C8-46BA-B508-CE17BADF421E}" type="slidenum">
              <a:rPr lang="en-US" smtClean="0"/>
              <a:pPr/>
              <a:t>2</a:t>
            </a:fld>
            <a:endParaRPr lang="en-US"/>
          </a:p>
        </p:txBody>
      </p:sp>
    </p:spTree>
    <p:extLst>
      <p:ext uri="{BB962C8B-B14F-4D97-AF65-F5344CB8AC3E}">
        <p14:creationId xmlns:p14="http://schemas.microsoft.com/office/powerpoint/2010/main" val="110707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CD4FD-D78C-1CDE-58BC-38A3556D3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E7237F-4B24-D0B1-FCCD-6ED49B03E5D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7E961485-54E3-945A-B559-C588EC04FE70}"/>
              </a:ext>
            </a:extLst>
          </p:cNvPr>
          <p:cNvSpPr>
            <a:spLocks noGrp="1"/>
          </p:cNvSpPr>
          <p:nvPr>
            <p:ph idx="1"/>
          </p:nvPr>
        </p:nvSpPr>
        <p:spPr/>
        <p:txBody>
          <a:bodyPr>
            <a:normAutofit/>
          </a:bodyPr>
          <a:lstStyle/>
          <a:p>
            <a:pPr marL="514350" indent="-514350">
              <a:buFont typeface="+mj-lt"/>
              <a:buAutoNum type="arabicPeriod"/>
            </a:pPr>
            <a:r>
              <a:rPr lang="en-US" dirty="0">
                <a:solidFill>
                  <a:srgbClr val="C00000"/>
                </a:solidFill>
              </a:rPr>
              <a:t>details</a:t>
            </a:r>
          </a:p>
          <a:p>
            <a:pPr marL="514350" indent="-514350">
              <a:buFont typeface="+mj-lt"/>
              <a:buAutoNum type="arabicPeriod"/>
            </a:pPr>
            <a:r>
              <a:rPr lang="en-US" dirty="0"/>
              <a:t>the index and ISRs</a:t>
            </a:r>
          </a:p>
          <a:p>
            <a:pPr marL="514350" indent="-514350">
              <a:buFont typeface="+mj-lt"/>
              <a:buAutoNum type="arabicPeriod"/>
            </a:pPr>
            <a:r>
              <a:rPr lang="en-US" dirty="0"/>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A9F29470-E7DD-B79A-4B44-0E12B8F1A2ED}"/>
              </a:ext>
            </a:extLst>
          </p:cNvPr>
          <p:cNvSpPr>
            <a:spLocks noGrp="1"/>
          </p:cNvSpPr>
          <p:nvPr>
            <p:ph type="sldNum" sz="quarter" idx="12"/>
          </p:nvPr>
        </p:nvSpPr>
        <p:spPr/>
        <p:txBody>
          <a:bodyPr/>
          <a:lstStyle/>
          <a:p>
            <a:fld id="{F8D59B09-23C8-46BA-B508-CE17BADF421E}" type="slidenum">
              <a:rPr lang="en-US" smtClean="0"/>
              <a:pPr/>
              <a:t>3</a:t>
            </a:fld>
            <a:endParaRPr lang="en-US"/>
          </a:p>
        </p:txBody>
      </p:sp>
    </p:spTree>
    <p:extLst>
      <p:ext uri="{BB962C8B-B14F-4D97-AF65-F5344CB8AC3E}">
        <p14:creationId xmlns:p14="http://schemas.microsoft.com/office/powerpoint/2010/main" val="1769475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450E-091F-51B4-4E57-7F72758D7B29}"/>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A2D86D23-94C9-EECB-BBFA-603346FCD99D}"/>
              </a:ext>
            </a:extLst>
          </p:cNvPr>
          <p:cNvSpPr>
            <a:spLocks noGrp="1"/>
          </p:cNvSpPr>
          <p:nvPr>
            <p:ph idx="1"/>
          </p:nvPr>
        </p:nvSpPr>
        <p:spPr/>
        <p:txBody>
          <a:bodyPr/>
          <a:lstStyle/>
          <a:p>
            <a:pPr marL="457200" indent="-457200">
              <a:buFont typeface="+mj-lt"/>
              <a:buAutoNum type="arabicPeriod"/>
            </a:pPr>
            <a:r>
              <a:rPr lang="en-US" dirty="0"/>
              <a:t>The midterm is written.  25 short answer questions each worth 4 points.</a:t>
            </a:r>
          </a:p>
          <a:p>
            <a:pPr marL="457200" indent="-457200">
              <a:buFont typeface="+mj-lt"/>
              <a:buAutoNum type="arabicPeriod"/>
            </a:pPr>
            <a:r>
              <a:rPr lang="en-US" dirty="0"/>
              <a:t>The midterm survey opens Thursday, February 26.</a:t>
            </a:r>
            <a:br>
              <a:rPr lang="en-US" dirty="0"/>
            </a:br>
            <a:r>
              <a:rPr lang="en-US" dirty="0"/>
              <a:t>Please, please do it.</a:t>
            </a:r>
          </a:p>
        </p:txBody>
      </p:sp>
      <p:sp>
        <p:nvSpPr>
          <p:cNvPr id="4" name="Slide Number Placeholder 3">
            <a:extLst>
              <a:ext uri="{FF2B5EF4-FFF2-40B4-BE49-F238E27FC236}">
                <a16:creationId xmlns:a16="http://schemas.microsoft.com/office/drawing/2014/main" id="{8B4BEDD8-B96C-C09D-C1EB-CF759D7E2BDF}"/>
              </a:ext>
            </a:extLst>
          </p:cNvPr>
          <p:cNvSpPr>
            <a:spLocks noGrp="1"/>
          </p:cNvSpPr>
          <p:nvPr>
            <p:ph type="sldNum" sz="quarter" idx="12"/>
          </p:nvPr>
        </p:nvSpPr>
        <p:spPr/>
        <p:txBody>
          <a:bodyPr/>
          <a:lstStyle/>
          <a:p>
            <a:fld id="{F8D59B09-23C8-46BA-B508-CE17BADF421E}" type="slidenum">
              <a:rPr lang="en-US" smtClean="0"/>
              <a:pPr/>
              <a:t>4</a:t>
            </a:fld>
            <a:endParaRPr lang="en-US"/>
          </a:p>
        </p:txBody>
      </p:sp>
    </p:spTree>
    <p:extLst>
      <p:ext uri="{BB962C8B-B14F-4D97-AF65-F5344CB8AC3E}">
        <p14:creationId xmlns:p14="http://schemas.microsoft.com/office/powerpoint/2010/main" val="415415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F196F-5D6D-CE2E-7620-342B2B7042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27B793-59C3-6C98-60AB-678F3E691BCB}"/>
              </a:ext>
            </a:extLst>
          </p:cNvPr>
          <p:cNvSpPr>
            <a:spLocks noGrp="1"/>
          </p:cNvSpPr>
          <p:nvPr>
            <p:ph type="title"/>
          </p:nvPr>
        </p:nvSpPr>
        <p:spPr/>
        <p:txBody>
          <a:bodyPr/>
          <a:lstStyle/>
          <a:p>
            <a:r>
              <a:rPr lang="en-US" dirty="0"/>
              <a:t>questions to think about</a:t>
            </a:r>
          </a:p>
        </p:txBody>
      </p:sp>
      <p:sp>
        <p:nvSpPr>
          <p:cNvPr id="3" name="Content Placeholder 2">
            <a:extLst>
              <a:ext uri="{FF2B5EF4-FFF2-40B4-BE49-F238E27FC236}">
                <a16:creationId xmlns:a16="http://schemas.microsoft.com/office/drawing/2014/main" id="{F9717287-85F5-8486-2C36-65CB840C5CAD}"/>
              </a:ext>
            </a:extLst>
          </p:cNvPr>
          <p:cNvSpPr>
            <a:spLocks noGrp="1"/>
          </p:cNvSpPr>
          <p:nvPr>
            <p:ph idx="1"/>
          </p:nvPr>
        </p:nvSpPr>
        <p:spPr/>
        <p:txBody>
          <a:bodyPr/>
          <a:lstStyle/>
          <a:p>
            <a:pPr marL="457200" indent="-457200">
              <a:buFont typeface="+mj-lt"/>
              <a:buAutoNum type="arabicPeriod"/>
            </a:pPr>
            <a:r>
              <a:rPr lang="en-US" dirty="0"/>
              <a:t>You know how to create a </a:t>
            </a:r>
            <a:r>
              <a:rPr lang="en-US" dirty="0" err="1"/>
              <a:t>hashtable</a:t>
            </a:r>
            <a:r>
              <a:rPr lang="en-US" dirty="0"/>
              <a:t> and  serialize it into a memory-mapped </a:t>
            </a:r>
            <a:r>
              <a:rPr lang="en-US" dirty="0" err="1"/>
              <a:t>hashfile</a:t>
            </a:r>
            <a:r>
              <a:rPr lang="en-US" dirty="0"/>
              <a:t>.</a:t>
            </a:r>
            <a:br>
              <a:rPr lang="en-US" dirty="0"/>
            </a:br>
            <a:r>
              <a:rPr lang="en-US" dirty="0"/>
              <a:t>You also know how to use chunks if it’s too big.</a:t>
            </a:r>
            <a:br>
              <a:rPr lang="en-US" dirty="0"/>
            </a:br>
            <a:r>
              <a:rPr lang="en-US" dirty="0"/>
              <a:t>Could you use the same strategy for the frontier or anchor text or other parts of your engine?</a:t>
            </a:r>
          </a:p>
          <a:p>
            <a:pPr marL="457200" indent="-457200">
              <a:buFont typeface="+mj-lt"/>
              <a:buAutoNum type="arabicPeriod"/>
            </a:pPr>
            <a:r>
              <a:rPr lang="en-US" dirty="0"/>
              <a:t>How big should your seed list be?</a:t>
            </a:r>
          </a:p>
        </p:txBody>
      </p:sp>
      <p:sp>
        <p:nvSpPr>
          <p:cNvPr id="4" name="Slide Number Placeholder 3">
            <a:extLst>
              <a:ext uri="{FF2B5EF4-FFF2-40B4-BE49-F238E27FC236}">
                <a16:creationId xmlns:a16="http://schemas.microsoft.com/office/drawing/2014/main" id="{1862F551-1DC2-0185-995B-DD4397DCA215}"/>
              </a:ext>
            </a:extLst>
          </p:cNvPr>
          <p:cNvSpPr>
            <a:spLocks noGrp="1"/>
          </p:cNvSpPr>
          <p:nvPr>
            <p:ph type="sldNum" sz="quarter" idx="12"/>
          </p:nvPr>
        </p:nvSpPr>
        <p:spPr/>
        <p:txBody>
          <a:bodyPr/>
          <a:lstStyle/>
          <a:p>
            <a:fld id="{F8D59B09-23C8-46BA-B508-CE17BADF421E}" type="slidenum">
              <a:rPr lang="en-US" smtClean="0"/>
              <a:pPr/>
              <a:t>5</a:t>
            </a:fld>
            <a:endParaRPr lang="en-US"/>
          </a:p>
        </p:txBody>
      </p:sp>
    </p:spTree>
    <p:extLst>
      <p:ext uri="{BB962C8B-B14F-4D97-AF65-F5344CB8AC3E}">
        <p14:creationId xmlns:p14="http://schemas.microsoft.com/office/powerpoint/2010/main" val="3226783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F5908-05ED-AC34-E585-ED325EFA74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CC198C-FBE4-21DE-6857-F6CC522F4AC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E5B3B7A-2090-4BE6-8448-5CE0ABAEC77B}"/>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rgbClr val="C00000"/>
                </a:solidFill>
              </a:rPr>
              <a:t>the index and ISRs</a:t>
            </a:r>
          </a:p>
          <a:p>
            <a:pPr marL="514350" indent="-514350">
              <a:buFont typeface="+mj-lt"/>
              <a:buAutoNum type="arabicPeriod"/>
            </a:pPr>
            <a:r>
              <a:rPr lang="en-US" dirty="0"/>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629D930D-5F11-3A4E-6961-8B7B38D4892E}"/>
              </a:ext>
            </a:extLst>
          </p:cNvPr>
          <p:cNvSpPr>
            <a:spLocks noGrp="1"/>
          </p:cNvSpPr>
          <p:nvPr>
            <p:ph type="sldNum" sz="quarter" idx="12"/>
          </p:nvPr>
        </p:nvSpPr>
        <p:spPr/>
        <p:txBody>
          <a:bodyPr/>
          <a:lstStyle/>
          <a:p>
            <a:fld id="{F8D59B09-23C8-46BA-B508-CE17BADF421E}" type="slidenum">
              <a:rPr lang="en-US" smtClean="0"/>
              <a:pPr/>
              <a:t>6</a:t>
            </a:fld>
            <a:endParaRPr lang="en-US"/>
          </a:p>
        </p:txBody>
      </p:sp>
    </p:spTree>
    <p:extLst>
      <p:ext uri="{BB962C8B-B14F-4D97-AF65-F5344CB8AC3E}">
        <p14:creationId xmlns:p14="http://schemas.microsoft.com/office/powerpoint/2010/main" val="544013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8A6916-5044-414E-9777-6EFEDD65BB14}"/>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FC3334D-E670-4832-9BD4-5E5AD153E420}"/>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5C0B8DB1-F04C-4E77-9B04-5B00EC923190}"/>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2455F34A-1833-4CFC-82B0-37933AA79334}"/>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A6870A22-8154-41FB-A60E-E41F16EFB4AD}"/>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0DFFA098-0341-43A1-AAE2-5154D1169B09}"/>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D2E0828F-C753-4380-8DA9-C76D9967C282}"/>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10" name="Rectangle 9">
            <a:extLst>
              <a:ext uri="{FF2B5EF4-FFF2-40B4-BE49-F238E27FC236}">
                <a16:creationId xmlns:a16="http://schemas.microsoft.com/office/drawing/2014/main" id="{33F8184E-AE28-4FAE-BA49-3C953775FCB1}"/>
              </a:ext>
            </a:extLst>
          </p:cNvPr>
          <p:cNvSpPr/>
          <p:nvPr/>
        </p:nvSpPr>
        <p:spPr>
          <a:xfrm>
            <a:off x="727989" y="2779580"/>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CBBD87-70B0-4092-B6C6-0169B46040BF}"/>
              </a:ext>
            </a:extLst>
          </p:cNvPr>
          <p:cNvSpPr/>
          <p:nvPr/>
        </p:nvSpPr>
        <p:spPr>
          <a:xfrm>
            <a:off x="727989" y="2779580"/>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12" name="Rectangle 11">
            <a:extLst>
              <a:ext uri="{FF2B5EF4-FFF2-40B4-BE49-F238E27FC236}">
                <a16:creationId xmlns:a16="http://schemas.microsoft.com/office/drawing/2014/main" id="{404B72A0-B39F-4F30-8480-4B3AA4CB8547}"/>
              </a:ext>
            </a:extLst>
          </p:cNvPr>
          <p:cNvSpPr/>
          <p:nvPr/>
        </p:nvSpPr>
        <p:spPr>
          <a:xfrm>
            <a:off x="2105696" y="2779579"/>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13" name="Rectangle 12">
            <a:extLst>
              <a:ext uri="{FF2B5EF4-FFF2-40B4-BE49-F238E27FC236}">
                <a16:creationId xmlns:a16="http://schemas.microsoft.com/office/drawing/2014/main" id="{B0BD6581-13AC-45A9-8ABA-C168A1FAC0C6}"/>
              </a:ext>
            </a:extLst>
          </p:cNvPr>
          <p:cNvSpPr/>
          <p:nvPr/>
        </p:nvSpPr>
        <p:spPr>
          <a:xfrm>
            <a:off x="3535251" y="2777319"/>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15" name="Rectangle 14">
            <a:extLst>
              <a:ext uri="{FF2B5EF4-FFF2-40B4-BE49-F238E27FC236}">
                <a16:creationId xmlns:a16="http://schemas.microsoft.com/office/drawing/2014/main" id="{8CAC36F2-D8C3-48D6-85CB-9DD44918A2EF}"/>
              </a:ext>
            </a:extLst>
          </p:cNvPr>
          <p:cNvSpPr/>
          <p:nvPr/>
        </p:nvSpPr>
        <p:spPr>
          <a:xfrm>
            <a:off x="4964807" y="2777318"/>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C7255592-0F40-4412-AA88-9FD485F0E8C6}"/>
              </a:ext>
            </a:extLst>
          </p:cNvPr>
          <p:cNvSpPr/>
          <p:nvPr/>
        </p:nvSpPr>
        <p:spPr>
          <a:xfrm>
            <a:off x="5602311" y="2777318"/>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70C81402-5B8E-44E2-B159-B0FCCBE57B2A}"/>
              </a:ext>
            </a:extLst>
          </p:cNvPr>
          <p:cNvSpPr/>
          <p:nvPr/>
        </p:nvSpPr>
        <p:spPr>
          <a:xfrm>
            <a:off x="6239815" y="2777318"/>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9" name="Rectangle 18">
            <a:extLst>
              <a:ext uri="{FF2B5EF4-FFF2-40B4-BE49-F238E27FC236}">
                <a16:creationId xmlns:a16="http://schemas.microsoft.com/office/drawing/2014/main" id="{8FACC74C-2365-4B79-8388-685EF9E776BA}"/>
              </a:ext>
            </a:extLst>
          </p:cNvPr>
          <p:cNvSpPr/>
          <p:nvPr/>
        </p:nvSpPr>
        <p:spPr>
          <a:xfrm>
            <a:off x="7514823" y="2777318"/>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1" name="Rectangle 20">
            <a:extLst>
              <a:ext uri="{FF2B5EF4-FFF2-40B4-BE49-F238E27FC236}">
                <a16:creationId xmlns:a16="http://schemas.microsoft.com/office/drawing/2014/main" id="{3800A941-88A1-45AE-891E-E7C3431C6895}"/>
              </a:ext>
            </a:extLst>
          </p:cNvPr>
          <p:cNvSpPr/>
          <p:nvPr/>
        </p:nvSpPr>
        <p:spPr>
          <a:xfrm>
            <a:off x="6877317" y="2779579"/>
            <a:ext cx="637504" cy="838932"/>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BB960AEF-1A8A-4A96-8BD7-F9947614330C}"/>
              </a:ext>
            </a:extLst>
          </p:cNvPr>
          <p:cNvSpPr txBox="1"/>
          <p:nvPr/>
        </p:nvSpPr>
        <p:spPr>
          <a:xfrm>
            <a:off x="727989" y="618187"/>
            <a:ext cx="7855780" cy="369332"/>
          </a:xfrm>
          <a:prstGeom prst="rect">
            <a:avLst/>
          </a:prstGeom>
          <a:noFill/>
        </p:spPr>
        <p:txBody>
          <a:bodyPr wrap="square" rtlCol="0">
            <a:spAutoFit/>
          </a:bodyPr>
          <a:lstStyle/>
          <a:p>
            <a:r>
              <a:rPr lang="en-US" dirty="0"/>
              <a:t>The inverted word index within a chunk.</a:t>
            </a:r>
          </a:p>
        </p:txBody>
      </p:sp>
      <p:sp>
        <p:nvSpPr>
          <p:cNvPr id="23" name="TextBox 22">
            <a:extLst>
              <a:ext uri="{FF2B5EF4-FFF2-40B4-BE49-F238E27FC236}">
                <a16:creationId xmlns:a16="http://schemas.microsoft.com/office/drawing/2014/main" id="{88799369-9A8C-4547-8D67-B93A69214F85}"/>
              </a:ext>
            </a:extLst>
          </p:cNvPr>
          <p:cNvSpPr txBox="1"/>
          <p:nvPr/>
        </p:nvSpPr>
        <p:spPr>
          <a:xfrm>
            <a:off x="727989" y="2405724"/>
            <a:ext cx="7855780" cy="369332"/>
          </a:xfrm>
          <a:prstGeom prst="rect">
            <a:avLst/>
          </a:prstGeom>
          <a:noFill/>
        </p:spPr>
        <p:txBody>
          <a:bodyPr wrap="square" rtlCol="0">
            <a:spAutoFit/>
          </a:bodyPr>
          <a:lstStyle/>
          <a:p>
            <a:r>
              <a:rPr lang="en-US" dirty="0"/>
              <a:t>A posting list</a:t>
            </a:r>
          </a:p>
        </p:txBody>
      </p:sp>
      <p:sp>
        <p:nvSpPr>
          <p:cNvPr id="25" name="Rectangle 24">
            <a:extLst>
              <a:ext uri="{FF2B5EF4-FFF2-40B4-BE49-F238E27FC236}">
                <a16:creationId xmlns:a16="http://schemas.microsoft.com/office/drawing/2014/main" id="{C4459789-2AD2-4DF7-B962-429FFA5FF247}"/>
              </a:ext>
            </a:extLst>
          </p:cNvPr>
          <p:cNvSpPr/>
          <p:nvPr/>
        </p:nvSpPr>
        <p:spPr>
          <a:xfrm>
            <a:off x="727989" y="446456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 loc</a:t>
            </a:r>
          </a:p>
        </p:txBody>
      </p:sp>
      <p:sp>
        <p:nvSpPr>
          <p:cNvPr id="26" name="Rectangle 25">
            <a:extLst>
              <a:ext uri="{FF2B5EF4-FFF2-40B4-BE49-F238E27FC236}">
                <a16:creationId xmlns:a16="http://schemas.microsoft.com/office/drawing/2014/main" id="{022BE36B-4D27-4D7B-A821-FC1434C8C910}"/>
              </a:ext>
            </a:extLst>
          </p:cNvPr>
          <p:cNvSpPr/>
          <p:nvPr/>
        </p:nvSpPr>
        <p:spPr>
          <a:xfrm>
            <a:off x="2105696" y="4464565"/>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33" name="TextBox 32">
            <a:extLst>
              <a:ext uri="{FF2B5EF4-FFF2-40B4-BE49-F238E27FC236}">
                <a16:creationId xmlns:a16="http://schemas.microsoft.com/office/drawing/2014/main" id="{605E8471-A681-4FF4-96C6-B059260BC861}"/>
              </a:ext>
            </a:extLst>
          </p:cNvPr>
          <p:cNvSpPr txBox="1"/>
          <p:nvPr/>
        </p:nvSpPr>
        <p:spPr>
          <a:xfrm>
            <a:off x="727989" y="4090710"/>
            <a:ext cx="7855780" cy="369332"/>
          </a:xfrm>
          <a:prstGeom prst="rect">
            <a:avLst/>
          </a:prstGeom>
          <a:noFill/>
        </p:spPr>
        <p:txBody>
          <a:bodyPr wrap="square" rtlCol="0">
            <a:spAutoFit/>
          </a:bodyPr>
          <a:lstStyle/>
          <a:p>
            <a:r>
              <a:rPr lang="en-US" dirty="0"/>
              <a:t>An individual post</a:t>
            </a:r>
          </a:p>
        </p:txBody>
      </p:sp>
    </p:spTree>
    <p:extLst>
      <p:ext uri="{BB962C8B-B14F-4D97-AF65-F5344CB8AC3E}">
        <p14:creationId xmlns:p14="http://schemas.microsoft.com/office/powerpoint/2010/main" val="1473703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BB357-C0BB-AD2D-ACA1-9EA1C387512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59F3469-5697-5785-9122-44E3C7B287AA}"/>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FB33612-4915-284A-A777-DC9A443F0767}"/>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4AC07B80-8213-619D-8D08-9465F7489185}"/>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660A1E93-DD27-DB4D-FDB7-4C4B29386032}"/>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DA0D298F-31E6-DDB0-873A-DBCF74DB91C0}"/>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9E11BD12-93C6-4305-B7D6-9DD8DA356A13}"/>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4690111C-AA1B-F30E-5B75-D815902EA095}"/>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297CFEBE-71FF-197F-77BE-790C459F62BB}"/>
              </a:ext>
            </a:extLst>
          </p:cNvPr>
          <p:cNvSpPr txBox="1"/>
          <p:nvPr/>
        </p:nvSpPr>
        <p:spPr>
          <a:xfrm>
            <a:off x="727989" y="618187"/>
            <a:ext cx="7855780" cy="369332"/>
          </a:xfrm>
          <a:prstGeom prst="rect">
            <a:avLst/>
          </a:prstGeom>
          <a:noFill/>
        </p:spPr>
        <p:txBody>
          <a:bodyPr wrap="square" rtlCol="0">
            <a:spAutoFit/>
          </a:bodyPr>
          <a:lstStyle/>
          <a:p>
            <a:r>
              <a:rPr lang="en-US" dirty="0"/>
              <a:t>The dictionary</a:t>
            </a:r>
          </a:p>
        </p:txBody>
      </p:sp>
      <p:sp>
        <p:nvSpPr>
          <p:cNvPr id="4" name="TextBox 3">
            <a:extLst>
              <a:ext uri="{FF2B5EF4-FFF2-40B4-BE49-F238E27FC236}">
                <a16:creationId xmlns:a16="http://schemas.microsoft.com/office/drawing/2014/main" id="{3D64C915-8DFD-E4FE-708D-F5E5DB7F8740}"/>
              </a:ext>
            </a:extLst>
          </p:cNvPr>
          <p:cNvSpPr txBox="1"/>
          <p:nvPr/>
        </p:nvSpPr>
        <p:spPr>
          <a:xfrm>
            <a:off x="734428" y="2195848"/>
            <a:ext cx="7797492" cy="3406061"/>
          </a:xfrm>
          <a:prstGeom prst="rect">
            <a:avLst/>
          </a:prstGeom>
          <a:noFill/>
        </p:spPr>
        <p:txBody>
          <a:bodyPr wrap="square" rtlCol="0">
            <a:spAutoFit/>
          </a:bodyPr>
          <a:lstStyle/>
          <a:p>
            <a:pPr marL="0" indent="0">
              <a:spcBef>
                <a:spcPts val="1600"/>
              </a:spcBef>
              <a:buNone/>
            </a:pPr>
            <a:r>
              <a:rPr lang="en-US" sz="1800" dirty="0"/>
              <a:t>May have multiple kinds of things in the dictionary, e.g., document boundaries vs. words.</a:t>
            </a:r>
          </a:p>
          <a:p>
            <a:pPr marL="0" indent="0">
              <a:spcBef>
                <a:spcPts val="1600"/>
              </a:spcBef>
              <a:buNone/>
            </a:pPr>
            <a:r>
              <a:rPr lang="en-US" sz="1800" dirty="0"/>
              <a:t>Each type of post may have </a:t>
            </a:r>
            <a:r>
              <a:rPr lang="en-US" sz="1800" i="1" dirty="0">
                <a:solidFill>
                  <a:srgbClr val="C00000"/>
                </a:solidFill>
              </a:rPr>
              <a:t>attributes</a:t>
            </a:r>
            <a:r>
              <a:rPr lang="en-US" sz="1800" dirty="0"/>
              <a:t>, for example:</a:t>
            </a:r>
          </a:p>
          <a:p>
            <a:pPr marL="1941513" indent="-1941513">
              <a:spcBef>
                <a:spcPts val="1600"/>
              </a:spcBef>
              <a:buNone/>
            </a:pPr>
            <a:r>
              <a:rPr lang="en-US" sz="1800" dirty="0">
                <a:solidFill>
                  <a:srgbClr val="C00000"/>
                </a:solidFill>
              </a:rPr>
              <a:t>word</a:t>
            </a:r>
            <a:r>
              <a:rPr lang="en-US" sz="1800" dirty="0"/>
              <a:t>	Bold, heading, large font.  (But beware it may not be all that helpful in ranking.)</a:t>
            </a:r>
          </a:p>
          <a:p>
            <a:pPr marL="1941513" indent="-1941513">
              <a:spcBef>
                <a:spcPts val="1600"/>
              </a:spcBef>
              <a:buNone/>
            </a:pPr>
            <a:r>
              <a:rPr lang="en-US" sz="1800" dirty="0">
                <a:solidFill>
                  <a:srgbClr val="C00000"/>
                </a:solidFill>
              </a:rPr>
              <a:t>document</a:t>
            </a:r>
            <a:r>
              <a:rPr lang="en-US" sz="1800" dirty="0"/>
              <a:t>	URL, number of word or unique words in the URL, title, body, anchor.</a:t>
            </a:r>
          </a:p>
          <a:p>
            <a:pPr marL="0" indent="0">
              <a:spcBef>
                <a:spcPts val="1600"/>
              </a:spcBef>
              <a:buNone/>
            </a:pPr>
            <a:r>
              <a:rPr lang="en-US" sz="1800" dirty="0"/>
              <a:t>May also distinguish variations on word, e.g., only in the URL vs. only in the title, by </a:t>
            </a:r>
            <a:r>
              <a:rPr lang="en-US" sz="1800" i="1" dirty="0">
                <a:solidFill>
                  <a:srgbClr val="C00000"/>
                </a:solidFill>
              </a:rPr>
              <a:t>decorating</a:t>
            </a:r>
            <a:r>
              <a:rPr lang="en-US" sz="1800" dirty="0"/>
              <a:t> the word when entering it into the dictionary.</a:t>
            </a:r>
          </a:p>
        </p:txBody>
      </p:sp>
    </p:spTree>
    <p:extLst>
      <p:ext uri="{BB962C8B-B14F-4D97-AF65-F5344CB8AC3E}">
        <p14:creationId xmlns:p14="http://schemas.microsoft.com/office/powerpoint/2010/main" val="578314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05381-024F-66C0-9EFE-69532588CC2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519A9AD-276F-43D4-DC40-6B5D73779EA2}"/>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11CA75F-A6AE-460C-610B-0609268A09B9}"/>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A930EE47-0F09-8773-AF60-FF16FCC79466}"/>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1BA6C45A-7CD3-573C-78C0-9140B90D2E45}"/>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BD63A930-0D7A-B947-7E0D-BBBC40A3C587}"/>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EEFBE312-CE0F-5375-E46E-D9D4752C4822}"/>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E9048FDB-E20B-9644-66BE-448D31DC9161}"/>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F129CEFC-09C7-4AEB-3204-47B272D09A73}"/>
              </a:ext>
            </a:extLst>
          </p:cNvPr>
          <p:cNvSpPr txBox="1"/>
          <p:nvPr/>
        </p:nvSpPr>
        <p:spPr>
          <a:xfrm>
            <a:off x="727989" y="618187"/>
            <a:ext cx="7855780" cy="369332"/>
          </a:xfrm>
          <a:prstGeom prst="rect">
            <a:avLst/>
          </a:prstGeom>
          <a:noFill/>
        </p:spPr>
        <p:txBody>
          <a:bodyPr wrap="square" rtlCol="0">
            <a:spAutoFit/>
          </a:bodyPr>
          <a:lstStyle/>
          <a:p>
            <a:r>
              <a:rPr lang="en-US" dirty="0"/>
              <a:t>Decorating</a:t>
            </a:r>
          </a:p>
        </p:txBody>
      </p:sp>
      <p:sp>
        <p:nvSpPr>
          <p:cNvPr id="4" name="TextBox 3">
            <a:extLst>
              <a:ext uri="{FF2B5EF4-FFF2-40B4-BE49-F238E27FC236}">
                <a16:creationId xmlns:a16="http://schemas.microsoft.com/office/drawing/2014/main" id="{D6B414E8-EC0C-DE99-713E-11A9E03C175F}"/>
              </a:ext>
            </a:extLst>
          </p:cNvPr>
          <p:cNvSpPr txBox="1"/>
          <p:nvPr/>
        </p:nvSpPr>
        <p:spPr>
          <a:xfrm>
            <a:off x="734428" y="2195848"/>
            <a:ext cx="7031533" cy="3303468"/>
          </a:xfrm>
          <a:prstGeom prst="rect">
            <a:avLst/>
          </a:prstGeom>
          <a:noFill/>
        </p:spPr>
        <p:txBody>
          <a:bodyPr wrap="square" rtlCol="0">
            <a:spAutoFit/>
          </a:bodyPr>
          <a:lstStyle/>
          <a:p>
            <a:pPr marL="0" indent="0">
              <a:spcBef>
                <a:spcPts val="1600"/>
              </a:spcBef>
              <a:buNone/>
            </a:pPr>
            <a:r>
              <a:rPr lang="en-US" sz="1800" dirty="0"/>
              <a:t>Add characters that get stripped out during HTML parsing to indicate special characteristics or types of posts, e.g.,</a:t>
            </a:r>
          </a:p>
          <a:p>
            <a:pPr marL="1941513" indent="-1941513">
              <a:spcBef>
                <a:spcPts val="1600"/>
              </a:spcBef>
              <a:buNone/>
            </a:pPr>
            <a:r>
              <a:rPr lang="en-US" sz="1800" dirty="0"/>
              <a:t>amazon	amazon in the body text</a:t>
            </a:r>
          </a:p>
          <a:p>
            <a:pPr marL="1941513" indent="-1941513">
              <a:spcBef>
                <a:spcPts val="200"/>
              </a:spcBef>
              <a:buNone/>
            </a:pPr>
            <a:r>
              <a:rPr lang="en-US" sz="1800" dirty="0">
                <a:solidFill>
                  <a:srgbClr val="FF0000"/>
                </a:solidFill>
              </a:rPr>
              <a:t>#</a:t>
            </a:r>
            <a:r>
              <a:rPr lang="en-US" sz="1800" dirty="0"/>
              <a:t>amazon	amazon only in the URL</a:t>
            </a:r>
          </a:p>
          <a:p>
            <a:pPr marL="1941513" indent="-1941513">
              <a:spcBef>
                <a:spcPts val="200"/>
              </a:spcBef>
              <a:buNone/>
            </a:pPr>
            <a:r>
              <a:rPr lang="en-US" sz="1800" dirty="0">
                <a:solidFill>
                  <a:srgbClr val="FF0000"/>
                </a:solidFill>
              </a:rPr>
              <a:t>@</a:t>
            </a:r>
            <a:r>
              <a:rPr lang="en-US" sz="1800" dirty="0"/>
              <a:t>amazon	amazon only in the title</a:t>
            </a:r>
          </a:p>
          <a:p>
            <a:pPr marL="1941513" indent="-1941513">
              <a:spcBef>
                <a:spcPts val="200"/>
              </a:spcBef>
              <a:buNone/>
            </a:pPr>
            <a:r>
              <a:rPr lang="en-US" sz="1800" dirty="0">
                <a:solidFill>
                  <a:srgbClr val="FF0000"/>
                </a:solidFill>
              </a:rPr>
              <a:t>$</a:t>
            </a:r>
            <a:r>
              <a:rPr lang="en-US" sz="1800" dirty="0"/>
              <a:t>amazon	amazon only in the anchor text</a:t>
            </a:r>
          </a:p>
          <a:p>
            <a:pPr marL="1941513" indent="-1941513">
              <a:spcBef>
                <a:spcPts val="200"/>
              </a:spcBef>
              <a:buNone/>
            </a:pPr>
            <a:r>
              <a:rPr lang="en-US" sz="1800" dirty="0">
                <a:solidFill>
                  <a:srgbClr val="FF0000"/>
                </a:solidFill>
              </a:rPr>
              <a:t>%</a:t>
            </a:r>
            <a:r>
              <a:rPr lang="en-US" sz="1800" dirty="0"/>
              <a:t>	End-of-document token.</a:t>
            </a:r>
          </a:p>
          <a:p>
            <a:pPr marL="1941513" indent="-1941513">
              <a:spcBef>
                <a:spcPts val="1600"/>
              </a:spcBef>
              <a:buNone/>
            </a:pPr>
            <a:r>
              <a:rPr lang="en-US" sz="1800" dirty="0"/>
              <a:t>Might also be used for </a:t>
            </a:r>
            <a:r>
              <a:rPr lang="en-US" sz="1800" i="1" dirty="0">
                <a:solidFill>
                  <a:srgbClr val="FF0000"/>
                </a:solidFill>
              </a:rPr>
              <a:t>stemming</a:t>
            </a:r>
            <a:r>
              <a:rPr lang="en-US" sz="1800" dirty="0"/>
              <a:t>:</a:t>
            </a:r>
          </a:p>
          <a:p>
            <a:pPr marL="1941513" indent="-1941513">
              <a:spcBef>
                <a:spcPts val="1600"/>
              </a:spcBef>
              <a:buNone/>
            </a:pPr>
            <a:r>
              <a:rPr lang="en-US" sz="1800" dirty="0"/>
              <a:t>swim</a:t>
            </a:r>
            <a:r>
              <a:rPr lang="en-US" sz="1800" dirty="0">
                <a:solidFill>
                  <a:srgbClr val="FF0000"/>
                </a:solidFill>
              </a:rPr>
              <a:t>*	</a:t>
            </a:r>
            <a:r>
              <a:rPr lang="en-US" sz="1800" dirty="0"/>
              <a:t>swim, swims, swimming, etc.</a:t>
            </a:r>
            <a:endParaRPr lang="en-US" sz="1800" dirty="0">
              <a:solidFill>
                <a:srgbClr val="FF0000"/>
              </a:solidFill>
            </a:endParaRPr>
          </a:p>
        </p:txBody>
      </p:sp>
    </p:spTree>
    <p:extLst>
      <p:ext uri="{BB962C8B-B14F-4D97-AF65-F5344CB8AC3E}">
        <p14:creationId xmlns:p14="http://schemas.microsoft.com/office/powerpoint/2010/main" val="3805076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7608E-1065-2398-D797-3C27C566067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F663048-AD3C-FE12-49E3-78BF8F90C008}"/>
              </a:ext>
            </a:extLst>
          </p:cNvPr>
          <p:cNvSpPr/>
          <p:nvPr/>
        </p:nvSpPr>
        <p:spPr>
          <a:xfrm>
            <a:off x="736867" y="808737"/>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2DEB5A4-C1DA-8F89-FFC1-53A22F29E5A9}"/>
              </a:ext>
            </a:extLst>
          </p:cNvPr>
          <p:cNvSpPr/>
          <p:nvPr/>
        </p:nvSpPr>
        <p:spPr>
          <a:xfrm>
            <a:off x="736867" y="808737"/>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12" name="Rectangle 11">
            <a:extLst>
              <a:ext uri="{FF2B5EF4-FFF2-40B4-BE49-F238E27FC236}">
                <a16:creationId xmlns:a16="http://schemas.microsoft.com/office/drawing/2014/main" id="{EE67974E-063A-A8F7-296E-03CBADEDF178}"/>
              </a:ext>
            </a:extLst>
          </p:cNvPr>
          <p:cNvSpPr/>
          <p:nvPr/>
        </p:nvSpPr>
        <p:spPr>
          <a:xfrm>
            <a:off x="2114574" y="808736"/>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13" name="Rectangle 12">
            <a:extLst>
              <a:ext uri="{FF2B5EF4-FFF2-40B4-BE49-F238E27FC236}">
                <a16:creationId xmlns:a16="http://schemas.microsoft.com/office/drawing/2014/main" id="{B6EFEA88-5D7C-99DE-EB6F-0F560DAA84CC}"/>
              </a:ext>
            </a:extLst>
          </p:cNvPr>
          <p:cNvSpPr/>
          <p:nvPr/>
        </p:nvSpPr>
        <p:spPr>
          <a:xfrm>
            <a:off x="3544129" y="806476"/>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15" name="Rectangle 14">
            <a:extLst>
              <a:ext uri="{FF2B5EF4-FFF2-40B4-BE49-F238E27FC236}">
                <a16:creationId xmlns:a16="http://schemas.microsoft.com/office/drawing/2014/main" id="{4FFC9F8D-20F3-3602-269F-36E76536E95F}"/>
              </a:ext>
            </a:extLst>
          </p:cNvPr>
          <p:cNvSpPr/>
          <p:nvPr/>
        </p:nvSpPr>
        <p:spPr>
          <a:xfrm>
            <a:off x="4973685"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F02951FE-2A91-4FC1-BABB-7AA660FB8A1B}"/>
              </a:ext>
            </a:extLst>
          </p:cNvPr>
          <p:cNvSpPr/>
          <p:nvPr/>
        </p:nvSpPr>
        <p:spPr>
          <a:xfrm>
            <a:off x="5611189"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55DE8604-A146-28AF-AD0B-D4004B7B5010}"/>
              </a:ext>
            </a:extLst>
          </p:cNvPr>
          <p:cNvSpPr/>
          <p:nvPr/>
        </p:nvSpPr>
        <p:spPr>
          <a:xfrm>
            <a:off x="6248693"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9" name="Rectangle 18">
            <a:extLst>
              <a:ext uri="{FF2B5EF4-FFF2-40B4-BE49-F238E27FC236}">
                <a16:creationId xmlns:a16="http://schemas.microsoft.com/office/drawing/2014/main" id="{DC178285-C4C6-40B7-DA99-3D603A941A06}"/>
              </a:ext>
            </a:extLst>
          </p:cNvPr>
          <p:cNvSpPr/>
          <p:nvPr/>
        </p:nvSpPr>
        <p:spPr>
          <a:xfrm>
            <a:off x="7523701" y="806475"/>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1" name="Rectangle 20">
            <a:extLst>
              <a:ext uri="{FF2B5EF4-FFF2-40B4-BE49-F238E27FC236}">
                <a16:creationId xmlns:a16="http://schemas.microsoft.com/office/drawing/2014/main" id="{B1C2E930-62C9-D716-20D9-D178094601E4}"/>
              </a:ext>
            </a:extLst>
          </p:cNvPr>
          <p:cNvSpPr/>
          <p:nvPr/>
        </p:nvSpPr>
        <p:spPr>
          <a:xfrm>
            <a:off x="6886195" y="808736"/>
            <a:ext cx="637504" cy="838932"/>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3" name="TextBox 22">
            <a:extLst>
              <a:ext uri="{FF2B5EF4-FFF2-40B4-BE49-F238E27FC236}">
                <a16:creationId xmlns:a16="http://schemas.microsoft.com/office/drawing/2014/main" id="{1B70AE0E-1888-9422-07EB-341CE8F48B87}"/>
              </a:ext>
            </a:extLst>
          </p:cNvPr>
          <p:cNvSpPr txBox="1"/>
          <p:nvPr/>
        </p:nvSpPr>
        <p:spPr>
          <a:xfrm>
            <a:off x="736867" y="434881"/>
            <a:ext cx="7855780" cy="369332"/>
          </a:xfrm>
          <a:prstGeom prst="rect">
            <a:avLst/>
          </a:prstGeom>
          <a:noFill/>
        </p:spPr>
        <p:txBody>
          <a:bodyPr wrap="square" rtlCol="0">
            <a:spAutoFit/>
          </a:bodyPr>
          <a:lstStyle/>
          <a:p>
            <a:r>
              <a:rPr lang="en-US" dirty="0"/>
              <a:t>A posting list</a:t>
            </a:r>
          </a:p>
        </p:txBody>
      </p:sp>
      <p:sp>
        <p:nvSpPr>
          <p:cNvPr id="25" name="Rectangle 24">
            <a:extLst>
              <a:ext uri="{FF2B5EF4-FFF2-40B4-BE49-F238E27FC236}">
                <a16:creationId xmlns:a16="http://schemas.microsoft.com/office/drawing/2014/main" id="{D580DD97-E1B1-AFA3-FF16-FC61EC3A093B}"/>
              </a:ext>
            </a:extLst>
          </p:cNvPr>
          <p:cNvSpPr/>
          <p:nvPr/>
        </p:nvSpPr>
        <p:spPr>
          <a:xfrm>
            <a:off x="736867" y="2493723"/>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 loc</a:t>
            </a:r>
          </a:p>
        </p:txBody>
      </p:sp>
      <p:sp>
        <p:nvSpPr>
          <p:cNvPr id="26" name="Rectangle 25">
            <a:extLst>
              <a:ext uri="{FF2B5EF4-FFF2-40B4-BE49-F238E27FC236}">
                <a16:creationId xmlns:a16="http://schemas.microsoft.com/office/drawing/2014/main" id="{DC281F45-CD1C-F258-C13F-6CC161C373E4}"/>
              </a:ext>
            </a:extLst>
          </p:cNvPr>
          <p:cNvSpPr/>
          <p:nvPr/>
        </p:nvSpPr>
        <p:spPr>
          <a:xfrm>
            <a:off x="2114574" y="2493722"/>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33" name="TextBox 32">
            <a:extLst>
              <a:ext uri="{FF2B5EF4-FFF2-40B4-BE49-F238E27FC236}">
                <a16:creationId xmlns:a16="http://schemas.microsoft.com/office/drawing/2014/main" id="{9A7B2A68-5E92-F740-91FD-6CFE51F47495}"/>
              </a:ext>
            </a:extLst>
          </p:cNvPr>
          <p:cNvSpPr txBox="1"/>
          <p:nvPr/>
        </p:nvSpPr>
        <p:spPr>
          <a:xfrm>
            <a:off x="736867" y="2119867"/>
            <a:ext cx="7855780" cy="369332"/>
          </a:xfrm>
          <a:prstGeom prst="rect">
            <a:avLst/>
          </a:prstGeom>
          <a:noFill/>
        </p:spPr>
        <p:txBody>
          <a:bodyPr wrap="square" rtlCol="0">
            <a:spAutoFit/>
          </a:bodyPr>
          <a:lstStyle/>
          <a:p>
            <a:r>
              <a:rPr lang="en-US" dirty="0"/>
              <a:t>An individual post</a:t>
            </a:r>
          </a:p>
        </p:txBody>
      </p:sp>
      <p:sp>
        <p:nvSpPr>
          <p:cNvPr id="24" name="TextBox 23">
            <a:extLst>
              <a:ext uri="{FF2B5EF4-FFF2-40B4-BE49-F238E27FC236}">
                <a16:creationId xmlns:a16="http://schemas.microsoft.com/office/drawing/2014/main" id="{3F1D6C14-AB37-A298-49BE-0554A963DCFB}"/>
              </a:ext>
            </a:extLst>
          </p:cNvPr>
          <p:cNvSpPr txBox="1"/>
          <p:nvPr/>
        </p:nvSpPr>
        <p:spPr>
          <a:xfrm>
            <a:off x="736867" y="3923868"/>
            <a:ext cx="7855780" cy="11156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5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It’s important to keep the posts as small as possible on average.</a:t>
            </a:r>
          </a:p>
          <a:p>
            <a:pPr marL="0" marR="0" lvl="0" indent="0" algn="l" defTabSz="914400" rtl="0" eaLnBrk="1" fontAlgn="auto" latinLnBrk="0" hangingPunct="1">
              <a:lnSpc>
                <a:spcPct val="100000"/>
              </a:lnSpc>
              <a:spcBef>
                <a:spcPts val="1500"/>
              </a:spcBef>
              <a:spcAft>
                <a:spcPts val="0"/>
              </a:spcAft>
              <a:buClrTx/>
              <a:buSzTx/>
              <a:buFontTx/>
              <a:buNone/>
              <a:tabLst/>
              <a:defRPr/>
            </a:pPr>
            <a:r>
              <a:rPr lang="en-US" dirty="0">
                <a:solidFill>
                  <a:prstClr val="black"/>
                </a:solidFill>
                <a:latin typeface="Calibri"/>
              </a:rPr>
              <a:t>This is commonly done by </a:t>
            </a:r>
            <a:r>
              <a:rPr kumimoji="0" lang="en-US" sz="1800" b="0" i="0" u="none" strike="noStrike" kern="1200" cap="none" spc="0" normalizeH="0" baseline="0" noProof="0" dirty="0">
                <a:ln>
                  <a:noFill/>
                </a:ln>
                <a:solidFill>
                  <a:prstClr val="black"/>
                </a:solidFill>
                <a:effectLst/>
                <a:uLnTx/>
                <a:uFillTx/>
                <a:latin typeface="Calibri"/>
                <a:ea typeface="+mn-ea"/>
                <a:cs typeface="+mn-cs"/>
              </a:rPr>
              <a:t>giving the location as a delta from the previous post and then encoding that delta in a variable number of bytes, e.g., as UTF-8.</a:t>
            </a:r>
          </a:p>
        </p:txBody>
      </p:sp>
    </p:spTree>
    <p:extLst>
      <p:ext uri="{BB962C8B-B14F-4D97-AF65-F5344CB8AC3E}">
        <p14:creationId xmlns:p14="http://schemas.microsoft.com/office/powerpoint/2010/main" val="2679545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3F8184E-AE28-4FAE-BA49-3C953775FCB1}"/>
              </a:ext>
            </a:extLst>
          </p:cNvPr>
          <p:cNvSpPr/>
          <p:nvPr/>
        </p:nvSpPr>
        <p:spPr>
          <a:xfrm>
            <a:off x="736867" y="808737"/>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CBBD87-70B0-4092-B6C6-0169B46040BF}"/>
              </a:ext>
            </a:extLst>
          </p:cNvPr>
          <p:cNvSpPr/>
          <p:nvPr/>
        </p:nvSpPr>
        <p:spPr>
          <a:xfrm>
            <a:off x="736867" y="808737"/>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12" name="Rectangle 11">
            <a:extLst>
              <a:ext uri="{FF2B5EF4-FFF2-40B4-BE49-F238E27FC236}">
                <a16:creationId xmlns:a16="http://schemas.microsoft.com/office/drawing/2014/main" id="{404B72A0-B39F-4F30-8480-4B3AA4CB8547}"/>
              </a:ext>
            </a:extLst>
          </p:cNvPr>
          <p:cNvSpPr/>
          <p:nvPr/>
        </p:nvSpPr>
        <p:spPr>
          <a:xfrm>
            <a:off x="2114574" y="808736"/>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13" name="Rectangle 12">
            <a:extLst>
              <a:ext uri="{FF2B5EF4-FFF2-40B4-BE49-F238E27FC236}">
                <a16:creationId xmlns:a16="http://schemas.microsoft.com/office/drawing/2014/main" id="{B0BD6581-13AC-45A9-8ABA-C168A1FAC0C6}"/>
              </a:ext>
            </a:extLst>
          </p:cNvPr>
          <p:cNvSpPr/>
          <p:nvPr/>
        </p:nvSpPr>
        <p:spPr>
          <a:xfrm>
            <a:off x="3544129" y="806476"/>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15" name="Rectangle 14">
            <a:extLst>
              <a:ext uri="{FF2B5EF4-FFF2-40B4-BE49-F238E27FC236}">
                <a16:creationId xmlns:a16="http://schemas.microsoft.com/office/drawing/2014/main" id="{8CAC36F2-D8C3-48D6-85CB-9DD44918A2EF}"/>
              </a:ext>
            </a:extLst>
          </p:cNvPr>
          <p:cNvSpPr/>
          <p:nvPr/>
        </p:nvSpPr>
        <p:spPr>
          <a:xfrm>
            <a:off x="4973685"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C7255592-0F40-4412-AA88-9FD485F0E8C6}"/>
              </a:ext>
            </a:extLst>
          </p:cNvPr>
          <p:cNvSpPr/>
          <p:nvPr/>
        </p:nvSpPr>
        <p:spPr>
          <a:xfrm>
            <a:off x="5611189"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70C81402-5B8E-44E2-B159-B0FCCBE57B2A}"/>
              </a:ext>
            </a:extLst>
          </p:cNvPr>
          <p:cNvSpPr/>
          <p:nvPr/>
        </p:nvSpPr>
        <p:spPr>
          <a:xfrm>
            <a:off x="6248693"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9" name="Rectangle 18">
            <a:extLst>
              <a:ext uri="{FF2B5EF4-FFF2-40B4-BE49-F238E27FC236}">
                <a16:creationId xmlns:a16="http://schemas.microsoft.com/office/drawing/2014/main" id="{8FACC74C-2365-4B79-8388-685EF9E776BA}"/>
              </a:ext>
            </a:extLst>
          </p:cNvPr>
          <p:cNvSpPr/>
          <p:nvPr/>
        </p:nvSpPr>
        <p:spPr>
          <a:xfrm>
            <a:off x="7523701" y="806475"/>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1" name="Rectangle 20">
            <a:extLst>
              <a:ext uri="{FF2B5EF4-FFF2-40B4-BE49-F238E27FC236}">
                <a16:creationId xmlns:a16="http://schemas.microsoft.com/office/drawing/2014/main" id="{3800A941-88A1-45AE-891E-E7C3431C6895}"/>
              </a:ext>
            </a:extLst>
          </p:cNvPr>
          <p:cNvSpPr/>
          <p:nvPr/>
        </p:nvSpPr>
        <p:spPr>
          <a:xfrm>
            <a:off x="6886195" y="808736"/>
            <a:ext cx="637504" cy="838932"/>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3" name="TextBox 22">
            <a:extLst>
              <a:ext uri="{FF2B5EF4-FFF2-40B4-BE49-F238E27FC236}">
                <a16:creationId xmlns:a16="http://schemas.microsoft.com/office/drawing/2014/main" id="{88799369-9A8C-4547-8D67-B93A69214F85}"/>
              </a:ext>
            </a:extLst>
          </p:cNvPr>
          <p:cNvSpPr txBox="1"/>
          <p:nvPr/>
        </p:nvSpPr>
        <p:spPr>
          <a:xfrm>
            <a:off x="736867" y="434881"/>
            <a:ext cx="7855780" cy="369332"/>
          </a:xfrm>
          <a:prstGeom prst="rect">
            <a:avLst/>
          </a:prstGeom>
          <a:noFill/>
        </p:spPr>
        <p:txBody>
          <a:bodyPr wrap="square" rtlCol="0">
            <a:spAutoFit/>
          </a:bodyPr>
          <a:lstStyle/>
          <a:p>
            <a:r>
              <a:rPr lang="en-US" dirty="0"/>
              <a:t>A posting list</a:t>
            </a:r>
          </a:p>
        </p:txBody>
      </p:sp>
      <p:sp>
        <p:nvSpPr>
          <p:cNvPr id="25" name="Rectangle 24">
            <a:extLst>
              <a:ext uri="{FF2B5EF4-FFF2-40B4-BE49-F238E27FC236}">
                <a16:creationId xmlns:a16="http://schemas.microsoft.com/office/drawing/2014/main" id="{C4459789-2AD2-4DF7-B962-429FFA5FF247}"/>
              </a:ext>
            </a:extLst>
          </p:cNvPr>
          <p:cNvSpPr/>
          <p:nvPr/>
        </p:nvSpPr>
        <p:spPr>
          <a:xfrm>
            <a:off x="736867" y="2493723"/>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 loc</a:t>
            </a:r>
          </a:p>
        </p:txBody>
      </p:sp>
      <p:sp>
        <p:nvSpPr>
          <p:cNvPr id="26" name="Rectangle 25">
            <a:extLst>
              <a:ext uri="{FF2B5EF4-FFF2-40B4-BE49-F238E27FC236}">
                <a16:creationId xmlns:a16="http://schemas.microsoft.com/office/drawing/2014/main" id="{022BE36B-4D27-4D7B-A821-FC1434C8C910}"/>
              </a:ext>
            </a:extLst>
          </p:cNvPr>
          <p:cNvSpPr/>
          <p:nvPr/>
        </p:nvSpPr>
        <p:spPr>
          <a:xfrm>
            <a:off x="2114574" y="2493722"/>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33" name="TextBox 32">
            <a:extLst>
              <a:ext uri="{FF2B5EF4-FFF2-40B4-BE49-F238E27FC236}">
                <a16:creationId xmlns:a16="http://schemas.microsoft.com/office/drawing/2014/main" id="{605E8471-A681-4FF4-96C6-B059260BC861}"/>
              </a:ext>
            </a:extLst>
          </p:cNvPr>
          <p:cNvSpPr txBox="1"/>
          <p:nvPr/>
        </p:nvSpPr>
        <p:spPr>
          <a:xfrm>
            <a:off x="736867" y="2119867"/>
            <a:ext cx="7855780" cy="369332"/>
          </a:xfrm>
          <a:prstGeom prst="rect">
            <a:avLst/>
          </a:prstGeom>
          <a:noFill/>
        </p:spPr>
        <p:txBody>
          <a:bodyPr wrap="square" rtlCol="0">
            <a:spAutoFit/>
          </a:bodyPr>
          <a:lstStyle/>
          <a:p>
            <a:r>
              <a:rPr lang="en-US" dirty="0"/>
              <a:t>An individual post</a:t>
            </a:r>
          </a:p>
        </p:txBody>
      </p:sp>
      <p:sp>
        <p:nvSpPr>
          <p:cNvPr id="24" name="TextBox 23">
            <a:extLst>
              <a:ext uri="{FF2B5EF4-FFF2-40B4-BE49-F238E27FC236}">
                <a16:creationId xmlns:a16="http://schemas.microsoft.com/office/drawing/2014/main" id="{8C1BEB5A-EB62-4FA0-B866-15E857EA42AC}"/>
              </a:ext>
            </a:extLst>
          </p:cNvPr>
          <p:cNvSpPr txBox="1"/>
          <p:nvPr/>
        </p:nvSpPr>
        <p:spPr>
          <a:xfrm>
            <a:off x="736867" y="3923868"/>
            <a:ext cx="7855780" cy="2544286"/>
          </a:xfrm>
          <a:prstGeom prst="rect">
            <a:avLst/>
          </a:prstGeom>
          <a:noFill/>
        </p:spPr>
        <p:txBody>
          <a:bodyPr wrap="square" rtlCol="0">
            <a:spAutoFit/>
          </a:bodyPr>
          <a:lstStyle/>
          <a:p>
            <a:pPr marL="0" indent="0">
              <a:spcBef>
                <a:spcPts val="1600"/>
              </a:spcBef>
              <a:buNone/>
            </a:pPr>
            <a:r>
              <a:rPr lang="en-US" sz="1800" dirty="0"/>
              <a:t>You have a choice whether to number locations relative to:</a:t>
            </a:r>
          </a:p>
          <a:p>
            <a:pPr marL="914400" indent="-454025">
              <a:spcBef>
                <a:spcPts val="800"/>
              </a:spcBef>
              <a:buFont typeface="+mj-lt"/>
              <a:buAutoNum type="arabicPeriod"/>
            </a:pPr>
            <a:r>
              <a:rPr lang="en-US" sz="1800" dirty="0"/>
              <a:t>Start of the document or</a:t>
            </a:r>
          </a:p>
          <a:p>
            <a:pPr marL="914400" indent="-454025">
              <a:buFont typeface="+mj-lt"/>
              <a:buAutoNum type="arabicPeriod"/>
            </a:pPr>
            <a:r>
              <a:rPr lang="en-US" sz="1800" dirty="0"/>
              <a:t>Start of the index</a:t>
            </a:r>
          </a:p>
          <a:p>
            <a:pPr marL="0" indent="0">
              <a:spcBef>
                <a:spcPts val="1600"/>
              </a:spcBef>
              <a:buNone/>
            </a:pPr>
            <a:r>
              <a:rPr lang="en-US" sz="1800" dirty="0"/>
              <a:t>If you go with </a:t>
            </a:r>
            <a:r>
              <a:rPr lang="en-US" sz="1800" i="1" dirty="0">
                <a:solidFill>
                  <a:srgbClr val="C00000"/>
                </a:solidFill>
              </a:rPr>
              <a:t>start of document</a:t>
            </a:r>
            <a:r>
              <a:rPr lang="en-US" sz="1800" dirty="0"/>
              <a:t>, individual word locations will be </a:t>
            </a:r>
            <a:r>
              <a:rPr lang="en-US" sz="1800" i="1" dirty="0">
                <a:solidFill>
                  <a:srgbClr val="C00000"/>
                </a:solidFill>
              </a:rPr>
              <a:t>( </a:t>
            </a:r>
            <a:r>
              <a:rPr lang="en-US" sz="1800" i="1" dirty="0" err="1">
                <a:solidFill>
                  <a:srgbClr val="C00000"/>
                </a:solidFill>
              </a:rPr>
              <a:t>docid</a:t>
            </a:r>
            <a:r>
              <a:rPr lang="en-US" sz="1800" i="1" dirty="0">
                <a:solidFill>
                  <a:srgbClr val="C00000"/>
                </a:solidFill>
              </a:rPr>
              <a:t>, offset </a:t>
            </a:r>
            <a:r>
              <a:rPr lang="en-US" sz="1800" dirty="0"/>
              <a:t>), causing a large delta every time you cross a document boundary.</a:t>
            </a:r>
          </a:p>
          <a:p>
            <a:pPr marL="0" indent="0">
              <a:spcBef>
                <a:spcPts val="1600"/>
              </a:spcBef>
              <a:buNone/>
            </a:pPr>
            <a:r>
              <a:rPr lang="en-US" sz="1800" dirty="0"/>
              <a:t>If you go with </a:t>
            </a:r>
            <a:r>
              <a:rPr lang="en-US" sz="1800" i="1" dirty="0">
                <a:solidFill>
                  <a:srgbClr val="C00000"/>
                </a:solidFill>
              </a:rPr>
              <a:t>start of index</a:t>
            </a:r>
            <a:r>
              <a:rPr lang="en-US" sz="1800" dirty="0"/>
              <a:t>, a word location is simply an </a:t>
            </a:r>
            <a:r>
              <a:rPr lang="en-US" sz="1800" i="1" dirty="0"/>
              <a:t>offset,</a:t>
            </a:r>
            <a:r>
              <a:rPr lang="en-US" sz="1800" dirty="0"/>
              <a:t> and the deltas between locations will likely to be smaller binary numbers.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0821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index stream readers</a:t>
            </a:r>
          </a:p>
        </p:txBody>
      </p:sp>
      <p:sp>
        <p:nvSpPr>
          <p:cNvPr id="3" name="Content Placeholder 2"/>
          <p:cNvSpPr>
            <a:spLocks noGrp="1"/>
          </p:cNvSpPr>
          <p:nvPr>
            <p:ph idx="1"/>
          </p:nvPr>
        </p:nvSpPr>
        <p:spPr/>
        <p:txBody>
          <a:bodyPr>
            <a:normAutofit/>
          </a:bodyPr>
          <a:lstStyle/>
          <a:p>
            <a:pPr marL="2801938" indent="-2801938">
              <a:spcBef>
                <a:spcPts val="1600"/>
              </a:spcBef>
              <a:buNone/>
            </a:pPr>
            <a:r>
              <a:rPr lang="en-US" sz="2000" dirty="0"/>
              <a:t>Index stream readers (ISRs)</a:t>
            </a:r>
          </a:p>
          <a:p>
            <a:pPr marL="2801938" indent="-2801938">
              <a:spcBef>
                <a:spcPts val="1600"/>
              </a:spcBef>
              <a:buNone/>
            </a:pPr>
            <a:r>
              <a:rPr lang="en-US" sz="2000" dirty="0" err="1">
                <a:solidFill>
                  <a:srgbClr val="C00000"/>
                </a:solidFill>
                <a:latin typeface="Consolas" panose="020B0609020204030204" pitchFamily="49" charset="0"/>
              </a:rPr>
              <a:t>OpenISR</a:t>
            </a:r>
            <a:r>
              <a:rPr lang="en-US" sz="2000" dirty="0">
                <a:solidFill>
                  <a:srgbClr val="C00000"/>
                </a:solidFill>
                <a:latin typeface="Consolas" panose="020B0609020204030204" pitchFamily="49" charset="0"/>
              </a:rPr>
              <a:t>( t )</a:t>
            </a:r>
            <a:r>
              <a:rPr lang="en-US" sz="2000" dirty="0"/>
              <a:t>	Create an ISR for given term t, set to the first occurrence, if there is one.</a:t>
            </a:r>
          </a:p>
          <a:p>
            <a:pPr marL="2801938" indent="-2801938">
              <a:spcBef>
                <a:spcPts val="1600"/>
              </a:spcBef>
              <a:buNone/>
            </a:pPr>
            <a:r>
              <a:rPr lang="en-US" sz="2000" dirty="0">
                <a:solidFill>
                  <a:srgbClr val="C00000"/>
                </a:solidFill>
                <a:latin typeface="Consolas" panose="020B0609020204030204" pitchFamily="49" charset="0"/>
              </a:rPr>
              <a:t>next( )</a:t>
            </a:r>
            <a:r>
              <a:rPr lang="en-US" sz="2000" dirty="0"/>
              <a:t>	Move the ISR to the next post in the list.</a:t>
            </a:r>
          </a:p>
          <a:p>
            <a:pPr marL="2801938" indent="-2801938">
              <a:spcBef>
                <a:spcPts val="1600"/>
              </a:spcBef>
              <a:buNone/>
            </a:pPr>
            <a:r>
              <a:rPr lang="en-US" sz="2000" dirty="0">
                <a:solidFill>
                  <a:srgbClr val="C00000"/>
                </a:solidFill>
                <a:latin typeface="Consolas" panose="020B0609020204030204" pitchFamily="49" charset="0"/>
              </a:rPr>
              <a:t>seek( location )</a:t>
            </a:r>
            <a:r>
              <a:rPr lang="en-US" sz="2000" dirty="0"/>
              <a:t>	Move the ISR to the first post </a:t>
            </a:r>
            <a:r>
              <a:rPr lang="en-US" sz="2000" i="1" dirty="0"/>
              <a:t>after</a:t>
            </a:r>
            <a:r>
              <a:rPr lang="en-US" sz="2000" dirty="0"/>
              <a:t> the specified location.</a:t>
            </a:r>
          </a:p>
          <a:p>
            <a:pPr marL="2801938" indent="-2801938">
              <a:spcBef>
                <a:spcPts val="1600"/>
              </a:spcBef>
              <a:buNone/>
            </a:pPr>
            <a:r>
              <a:rPr lang="en-US" sz="2000" dirty="0" err="1">
                <a:solidFill>
                  <a:schemeClr val="bg1">
                    <a:lumMod val="65000"/>
                  </a:schemeClr>
                </a:solidFill>
                <a:latin typeface="Consolas" panose="020B0609020204030204" pitchFamily="49" charset="0"/>
              </a:rPr>
              <a:t>prev</a:t>
            </a:r>
            <a:r>
              <a:rPr lang="en-US" sz="2000" dirty="0">
                <a:solidFill>
                  <a:schemeClr val="bg1">
                    <a:lumMod val="65000"/>
                  </a:schemeClr>
                </a:solidFill>
                <a:latin typeface="Consolas" panose="020B0609020204030204" pitchFamily="49" charset="0"/>
              </a:rPr>
              <a:t>( )</a:t>
            </a:r>
            <a:r>
              <a:rPr lang="en-US" sz="2000" dirty="0"/>
              <a:t>	Move the ISR to the immediately preceding post.  </a:t>
            </a:r>
            <a:r>
              <a:rPr lang="en-US" sz="2000" i="1" dirty="0"/>
              <a:t>Not needed, usually omitted.</a:t>
            </a:r>
          </a:p>
        </p:txBody>
      </p:sp>
    </p:spTree>
    <p:extLst>
      <p:ext uri="{BB962C8B-B14F-4D97-AF65-F5344CB8AC3E}">
        <p14:creationId xmlns:p14="http://schemas.microsoft.com/office/powerpoint/2010/main" val="3059401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BECB7-A561-44A2-97BD-8D2A4F173A36}"/>
              </a:ext>
            </a:extLst>
          </p:cNvPr>
          <p:cNvSpPr>
            <a:spLocks noGrp="1"/>
          </p:cNvSpPr>
          <p:nvPr>
            <p:ph type="title"/>
          </p:nvPr>
        </p:nvSpPr>
        <p:spPr/>
        <p:txBody>
          <a:bodyPr/>
          <a:lstStyle/>
          <a:p>
            <a:r>
              <a:rPr lang="en-US" dirty="0"/>
              <a:t>seeking</a:t>
            </a:r>
          </a:p>
        </p:txBody>
      </p:sp>
      <p:sp>
        <p:nvSpPr>
          <p:cNvPr id="3" name="Content Placeholder 2">
            <a:extLst>
              <a:ext uri="{FF2B5EF4-FFF2-40B4-BE49-F238E27FC236}">
                <a16:creationId xmlns:a16="http://schemas.microsoft.com/office/drawing/2014/main" id="{AB4F31DC-1A5F-4644-97C9-E7798FBB923D}"/>
              </a:ext>
            </a:extLst>
          </p:cNvPr>
          <p:cNvSpPr>
            <a:spLocks noGrp="1"/>
          </p:cNvSpPr>
          <p:nvPr>
            <p:ph idx="1"/>
          </p:nvPr>
        </p:nvSpPr>
        <p:spPr/>
        <p:txBody>
          <a:bodyPr>
            <a:normAutofit lnSpcReduction="10000"/>
          </a:bodyPr>
          <a:lstStyle/>
          <a:p>
            <a:pPr marL="514350" indent="-514350">
              <a:spcBef>
                <a:spcPts val="1500"/>
              </a:spcBef>
              <a:buFont typeface="+mj-lt"/>
              <a:buAutoNum type="arabicPeriod"/>
            </a:pPr>
            <a:r>
              <a:rPr lang="en-US" sz="2000" dirty="0"/>
              <a:t>The posting lists can be huge.</a:t>
            </a:r>
          </a:p>
          <a:p>
            <a:pPr marL="514350" indent="-514350">
              <a:spcBef>
                <a:spcPts val="1500"/>
              </a:spcBef>
              <a:buFont typeface="+mj-lt"/>
              <a:buAutoNum type="arabicPeriod"/>
            </a:pPr>
            <a:r>
              <a:rPr lang="en-US" sz="2000" dirty="0"/>
              <a:t>Important to reduce space.</a:t>
            </a:r>
          </a:p>
          <a:p>
            <a:pPr marL="514350" indent="-514350">
              <a:spcBef>
                <a:spcPts val="1500"/>
              </a:spcBef>
              <a:buFont typeface="+mj-lt"/>
              <a:buAutoNum type="arabicPeriod"/>
            </a:pPr>
            <a:r>
              <a:rPr lang="en-US" sz="2000" dirty="0"/>
              <a:t>Usual strategy is to encode each new location as a delta from the previous.</a:t>
            </a:r>
          </a:p>
          <a:p>
            <a:pPr marL="514350" indent="-514350">
              <a:spcBef>
                <a:spcPts val="1500"/>
              </a:spcBef>
              <a:buFont typeface="+mj-lt"/>
              <a:buAutoNum type="arabicPeriod"/>
            </a:pPr>
            <a:r>
              <a:rPr lang="en-US" sz="2000" dirty="0"/>
              <a:t>Further encode with varying numbers of bits depending on the delta.</a:t>
            </a:r>
          </a:p>
          <a:p>
            <a:pPr marL="514350" indent="-514350">
              <a:spcBef>
                <a:spcPts val="1500"/>
              </a:spcBef>
              <a:buFont typeface="+mj-lt"/>
              <a:buAutoNum type="arabicPeriod"/>
            </a:pPr>
            <a:r>
              <a:rPr lang="en-US" sz="2000" dirty="0"/>
              <a:t>Some number of bits may encode attributes.</a:t>
            </a:r>
          </a:p>
          <a:p>
            <a:pPr marL="514350" indent="-514350">
              <a:spcBef>
                <a:spcPts val="1500"/>
              </a:spcBef>
              <a:buFont typeface="+mj-lt"/>
              <a:buAutoNum type="arabicPeriod"/>
            </a:pPr>
            <a:r>
              <a:rPr lang="en-US" sz="2000" dirty="0"/>
              <a:t>Don’t want to have to add all the previous deltas (there could be millions of them!) to know the actual location number.</a:t>
            </a:r>
          </a:p>
          <a:p>
            <a:pPr marL="514350" indent="-514350">
              <a:spcBef>
                <a:spcPts val="1500"/>
              </a:spcBef>
              <a:buFont typeface="+mj-lt"/>
              <a:buAutoNum type="arabicPeriod"/>
            </a:pPr>
            <a:r>
              <a:rPr lang="en-US" sz="2000" dirty="0"/>
              <a:t>Synchronization points allow seeking to a location just prior to desired location, then scanning forward, so you only have to add up a smaller number of deltas.</a:t>
            </a:r>
          </a:p>
        </p:txBody>
      </p:sp>
    </p:spTree>
    <p:extLst>
      <p:ext uri="{BB962C8B-B14F-4D97-AF65-F5344CB8AC3E}">
        <p14:creationId xmlns:p14="http://schemas.microsoft.com/office/powerpoint/2010/main" val="548221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53DD-9C45-173F-827E-B7D9625D19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9965910-093D-CAAB-E8B8-3C7B9151FCA3}"/>
              </a:ext>
            </a:extLst>
          </p:cNvPr>
          <p:cNvSpPr/>
          <p:nvPr/>
        </p:nvSpPr>
        <p:spPr>
          <a:xfrm>
            <a:off x="1934481" y="2612774"/>
            <a:ext cx="5080716" cy="268062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Rectangle 15">
            <a:extLst>
              <a:ext uri="{FF2B5EF4-FFF2-40B4-BE49-F238E27FC236}">
                <a16:creationId xmlns:a16="http://schemas.microsoft.com/office/drawing/2014/main" id="{C39D6EEA-3D3C-65D2-289D-B2984AD76313}"/>
              </a:ext>
            </a:extLst>
          </p:cNvPr>
          <p:cNvSpPr/>
          <p:nvPr/>
        </p:nvSpPr>
        <p:spPr>
          <a:xfrm>
            <a:off x="7495504" y="2187698"/>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CDF64ED1-43C6-A264-7EBC-F79DBB47B07C}"/>
              </a:ext>
            </a:extLst>
          </p:cNvPr>
          <p:cNvSpPr/>
          <p:nvPr/>
        </p:nvSpPr>
        <p:spPr>
          <a:xfrm>
            <a:off x="7495504" y="3031153"/>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CF0C97B6-D979-F3FD-6FD8-3177EC341D8D}"/>
              </a:ext>
            </a:extLst>
          </p:cNvPr>
          <p:cNvSpPr/>
          <p:nvPr/>
        </p:nvSpPr>
        <p:spPr>
          <a:xfrm>
            <a:off x="7495504" y="3874608"/>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0" name="Rectangle 19">
            <a:extLst>
              <a:ext uri="{FF2B5EF4-FFF2-40B4-BE49-F238E27FC236}">
                <a16:creationId xmlns:a16="http://schemas.microsoft.com/office/drawing/2014/main" id="{381B7B91-8477-6A70-6A1D-73DB4DA167E5}"/>
              </a:ext>
            </a:extLst>
          </p:cNvPr>
          <p:cNvSpPr/>
          <p:nvPr/>
        </p:nvSpPr>
        <p:spPr>
          <a:xfrm>
            <a:off x="7495504" y="4718063"/>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Rectangle 21">
            <a:extLst>
              <a:ext uri="{FF2B5EF4-FFF2-40B4-BE49-F238E27FC236}">
                <a16:creationId xmlns:a16="http://schemas.microsoft.com/office/drawing/2014/main" id="{0725D564-F665-2FA2-AD61-75FBB2978129}"/>
              </a:ext>
            </a:extLst>
          </p:cNvPr>
          <p:cNvSpPr/>
          <p:nvPr/>
        </p:nvSpPr>
        <p:spPr>
          <a:xfrm>
            <a:off x="7495504" y="5561518"/>
            <a:ext cx="952537"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4" name="Rectangle 23">
            <a:extLst>
              <a:ext uri="{FF2B5EF4-FFF2-40B4-BE49-F238E27FC236}">
                <a16:creationId xmlns:a16="http://schemas.microsoft.com/office/drawing/2014/main" id="{3D173930-F4F5-B08D-842C-4CBB8CA7355D}"/>
              </a:ext>
            </a:extLst>
          </p:cNvPr>
          <p:cNvSpPr/>
          <p:nvPr/>
        </p:nvSpPr>
        <p:spPr>
          <a:xfrm>
            <a:off x="644110" y="799075"/>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DDFD8B3-5443-410D-7504-A1BD847F2C1D}"/>
              </a:ext>
            </a:extLst>
          </p:cNvPr>
          <p:cNvSpPr/>
          <p:nvPr/>
        </p:nvSpPr>
        <p:spPr>
          <a:xfrm>
            <a:off x="644110" y="799075"/>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26" name="Rectangle 25">
            <a:extLst>
              <a:ext uri="{FF2B5EF4-FFF2-40B4-BE49-F238E27FC236}">
                <a16:creationId xmlns:a16="http://schemas.microsoft.com/office/drawing/2014/main" id="{165CCBBC-13DB-CE68-55E2-72589E603C8E}"/>
              </a:ext>
            </a:extLst>
          </p:cNvPr>
          <p:cNvSpPr/>
          <p:nvPr/>
        </p:nvSpPr>
        <p:spPr>
          <a:xfrm>
            <a:off x="2021817" y="799074"/>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27" name="Rectangle 26">
            <a:extLst>
              <a:ext uri="{FF2B5EF4-FFF2-40B4-BE49-F238E27FC236}">
                <a16:creationId xmlns:a16="http://schemas.microsoft.com/office/drawing/2014/main" id="{808C65EC-BBD1-2ACD-788B-C9172D691D4D}"/>
              </a:ext>
            </a:extLst>
          </p:cNvPr>
          <p:cNvSpPr/>
          <p:nvPr/>
        </p:nvSpPr>
        <p:spPr>
          <a:xfrm>
            <a:off x="3451372" y="79681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28" name="Rectangle 27">
            <a:extLst>
              <a:ext uri="{FF2B5EF4-FFF2-40B4-BE49-F238E27FC236}">
                <a16:creationId xmlns:a16="http://schemas.microsoft.com/office/drawing/2014/main" id="{1E8E4BBD-19C5-2429-C825-534B3FA11126}"/>
              </a:ext>
            </a:extLst>
          </p:cNvPr>
          <p:cNvSpPr/>
          <p:nvPr/>
        </p:nvSpPr>
        <p:spPr>
          <a:xfrm>
            <a:off x="4880928"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9" name="Rectangle 28">
            <a:extLst>
              <a:ext uri="{FF2B5EF4-FFF2-40B4-BE49-F238E27FC236}">
                <a16:creationId xmlns:a16="http://schemas.microsoft.com/office/drawing/2014/main" id="{B30043F3-8358-CCA0-5BD7-E70B7BDA3104}"/>
              </a:ext>
            </a:extLst>
          </p:cNvPr>
          <p:cNvSpPr/>
          <p:nvPr/>
        </p:nvSpPr>
        <p:spPr>
          <a:xfrm>
            <a:off x="5518432"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0" name="Rectangle 29">
            <a:extLst>
              <a:ext uri="{FF2B5EF4-FFF2-40B4-BE49-F238E27FC236}">
                <a16:creationId xmlns:a16="http://schemas.microsoft.com/office/drawing/2014/main" id="{7E18777E-8730-EC43-8E1F-202BDE2A252E}"/>
              </a:ext>
            </a:extLst>
          </p:cNvPr>
          <p:cNvSpPr/>
          <p:nvPr/>
        </p:nvSpPr>
        <p:spPr>
          <a:xfrm>
            <a:off x="6155936"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1" name="Rectangle 30">
            <a:extLst>
              <a:ext uri="{FF2B5EF4-FFF2-40B4-BE49-F238E27FC236}">
                <a16:creationId xmlns:a16="http://schemas.microsoft.com/office/drawing/2014/main" id="{32DB6110-F819-459F-363F-0631EE333471}"/>
              </a:ext>
            </a:extLst>
          </p:cNvPr>
          <p:cNvSpPr/>
          <p:nvPr/>
        </p:nvSpPr>
        <p:spPr>
          <a:xfrm>
            <a:off x="7430944" y="796813"/>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32" name="Rectangle 31">
            <a:extLst>
              <a:ext uri="{FF2B5EF4-FFF2-40B4-BE49-F238E27FC236}">
                <a16:creationId xmlns:a16="http://schemas.microsoft.com/office/drawing/2014/main" id="{67019315-BFB5-C1B9-0AA9-254F59A3E756}"/>
              </a:ext>
            </a:extLst>
          </p:cNvPr>
          <p:cNvSpPr/>
          <p:nvPr/>
        </p:nvSpPr>
        <p:spPr>
          <a:xfrm>
            <a:off x="6793440" y="794551"/>
            <a:ext cx="637504" cy="845717"/>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33" name="TextBox 32">
            <a:extLst>
              <a:ext uri="{FF2B5EF4-FFF2-40B4-BE49-F238E27FC236}">
                <a16:creationId xmlns:a16="http://schemas.microsoft.com/office/drawing/2014/main" id="{0E2D2794-3E1E-95F8-3E2F-41CFAD906B5C}"/>
              </a:ext>
            </a:extLst>
          </p:cNvPr>
          <p:cNvSpPr txBox="1"/>
          <p:nvPr/>
        </p:nvSpPr>
        <p:spPr>
          <a:xfrm>
            <a:off x="644110" y="425219"/>
            <a:ext cx="7855780" cy="369332"/>
          </a:xfrm>
          <a:prstGeom prst="rect">
            <a:avLst/>
          </a:prstGeom>
          <a:noFill/>
        </p:spPr>
        <p:txBody>
          <a:bodyPr wrap="square" rtlCol="0">
            <a:spAutoFit/>
          </a:bodyPr>
          <a:lstStyle/>
          <a:p>
            <a:r>
              <a:rPr lang="en-US" dirty="0"/>
              <a:t>A posting list</a:t>
            </a:r>
          </a:p>
        </p:txBody>
      </p:sp>
      <p:sp>
        <p:nvSpPr>
          <p:cNvPr id="34" name="TextBox 33">
            <a:extLst>
              <a:ext uri="{FF2B5EF4-FFF2-40B4-BE49-F238E27FC236}">
                <a16:creationId xmlns:a16="http://schemas.microsoft.com/office/drawing/2014/main" id="{21BDE212-E90C-A57D-49B6-D173EA8B2B74}"/>
              </a:ext>
            </a:extLst>
          </p:cNvPr>
          <p:cNvSpPr txBox="1"/>
          <p:nvPr/>
        </p:nvSpPr>
        <p:spPr>
          <a:xfrm>
            <a:off x="1854391" y="2251703"/>
            <a:ext cx="1752018" cy="369332"/>
          </a:xfrm>
          <a:prstGeom prst="rect">
            <a:avLst/>
          </a:prstGeom>
          <a:noFill/>
        </p:spPr>
        <p:txBody>
          <a:bodyPr wrap="none" rtlCol="0">
            <a:spAutoFit/>
          </a:bodyPr>
          <a:lstStyle/>
          <a:p>
            <a:r>
              <a:rPr lang="en-US" dirty="0"/>
              <a:t>Posting list index</a:t>
            </a:r>
          </a:p>
        </p:txBody>
      </p:sp>
      <p:sp>
        <p:nvSpPr>
          <p:cNvPr id="35" name="TextBox 34">
            <a:extLst>
              <a:ext uri="{FF2B5EF4-FFF2-40B4-BE49-F238E27FC236}">
                <a16:creationId xmlns:a16="http://schemas.microsoft.com/office/drawing/2014/main" id="{6BEE38CD-801C-659B-0441-888BD1562CB5}"/>
              </a:ext>
            </a:extLst>
          </p:cNvPr>
          <p:cNvSpPr txBox="1"/>
          <p:nvPr/>
        </p:nvSpPr>
        <p:spPr>
          <a:xfrm>
            <a:off x="433757" y="3342065"/>
            <a:ext cx="1094704" cy="646331"/>
          </a:xfrm>
          <a:prstGeom prst="rect">
            <a:avLst/>
          </a:prstGeom>
          <a:noFill/>
        </p:spPr>
        <p:txBody>
          <a:bodyPr wrap="square" rtlCol="0">
            <a:spAutoFit/>
          </a:bodyPr>
          <a:lstStyle/>
          <a:p>
            <a:pPr algn="ctr"/>
            <a:r>
              <a:rPr lang="en-US" dirty="0"/>
              <a:t>Seek location</a:t>
            </a:r>
          </a:p>
        </p:txBody>
      </p:sp>
      <p:sp>
        <p:nvSpPr>
          <p:cNvPr id="36" name="Arrow: Right 35">
            <a:extLst>
              <a:ext uri="{FF2B5EF4-FFF2-40B4-BE49-F238E27FC236}">
                <a16:creationId xmlns:a16="http://schemas.microsoft.com/office/drawing/2014/main" id="{55C83C2F-8AA6-14AE-59D8-ABBF57D4E93C}"/>
              </a:ext>
            </a:extLst>
          </p:cNvPr>
          <p:cNvSpPr/>
          <p:nvPr/>
        </p:nvSpPr>
        <p:spPr>
          <a:xfrm>
            <a:off x="1528461" y="3571860"/>
            <a:ext cx="231819" cy="18674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03488780-42B2-480D-AFD1-56583E5ECE1D}"/>
              </a:ext>
            </a:extLst>
          </p:cNvPr>
          <p:cNvSpPr/>
          <p:nvPr/>
        </p:nvSpPr>
        <p:spPr>
          <a:xfrm>
            <a:off x="7126645" y="3571861"/>
            <a:ext cx="231819" cy="18674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FA902A5-810B-4320-868F-304C501E81C3}"/>
              </a:ext>
            </a:extLst>
          </p:cNvPr>
          <p:cNvSpPr txBox="1"/>
          <p:nvPr/>
        </p:nvSpPr>
        <p:spPr>
          <a:xfrm>
            <a:off x="2400570" y="2971695"/>
            <a:ext cx="4342860" cy="1477328"/>
          </a:xfrm>
          <a:prstGeom prst="rect">
            <a:avLst/>
          </a:prstGeom>
          <a:noFill/>
        </p:spPr>
        <p:txBody>
          <a:bodyPr wrap="square" rtlCol="0">
            <a:spAutoFit/>
          </a:bodyPr>
          <a:lstStyle/>
          <a:p>
            <a:r>
              <a:rPr lang="en-US" dirty="0"/>
              <a:t>A function and a data structure that allows skipping ahead to a synchronization point, a known offset into the posting list and the  location of that post as close as possible but not after the seek location.</a:t>
            </a:r>
          </a:p>
        </p:txBody>
      </p:sp>
    </p:spTree>
    <p:extLst>
      <p:ext uri="{BB962C8B-B14F-4D97-AF65-F5344CB8AC3E}">
        <p14:creationId xmlns:p14="http://schemas.microsoft.com/office/powerpoint/2010/main" val="1474306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F0718-44BF-8FEE-47C2-8D20254969F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44DA0EF-F4C1-23F1-D872-C6EBDE5BF309}"/>
              </a:ext>
            </a:extLst>
          </p:cNvPr>
          <p:cNvSpPr/>
          <p:nvPr/>
        </p:nvSpPr>
        <p:spPr>
          <a:xfrm>
            <a:off x="1934481" y="2612774"/>
            <a:ext cx="5080716" cy="268062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Rectangle 15">
            <a:extLst>
              <a:ext uri="{FF2B5EF4-FFF2-40B4-BE49-F238E27FC236}">
                <a16:creationId xmlns:a16="http://schemas.microsoft.com/office/drawing/2014/main" id="{72A58037-AB77-20FA-9122-4E2EBF4C9C91}"/>
              </a:ext>
            </a:extLst>
          </p:cNvPr>
          <p:cNvSpPr/>
          <p:nvPr/>
        </p:nvSpPr>
        <p:spPr>
          <a:xfrm>
            <a:off x="7495504" y="2187698"/>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B15E0F37-DF11-E3E4-16A2-58897BC2A828}"/>
              </a:ext>
            </a:extLst>
          </p:cNvPr>
          <p:cNvSpPr/>
          <p:nvPr/>
        </p:nvSpPr>
        <p:spPr>
          <a:xfrm>
            <a:off x="7495504" y="3031153"/>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3ECF84D6-9461-45BB-BE4B-967F294E9A21}"/>
              </a:ext>
            </a:extLst>
          </p:cNvPr>
          <p:cNvSpPr/>
          <p:nvPr/>
        </p:nvSpPr>
        <p:spPr>
          <a:xfrm>
            <a:off x="7495504" y="3874608"/>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0" name="Rectangle 19">
            <a:extLst>
              <a:ext uri="{FF2B5EF4-FFF2-40B4-BE49-F238E27FC236}">
                <a16:creationId xmlns:a16="http://schemas.microsoft.com/office/drawing/2014/main" id="{6A39B36C-D90B-5277-4BD9-CC4681320217}"/>
              </a:ext>
            </a:extLst>
          </p:cNvPr>
          <p:cNvSpPr/>
          <p:nvPr/>
        </p:nvSpPr>
        <p:spPr>
          <a:xfrm>
            <a:off x="7495504" y="4718063"/>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Rectangle 21">
            <a:extLst>
              <a:ext uri="{FF2B5EF4-FFF2-40B4-BE49-F238E27FC236}">
                <a16:creationId xmlns:a16="http://schemas.microsoft.com/office/drawing/2014/main" id="{3BEB1F20-FB5F-9731-A541-876642308397}"/>
              </a:ext>
            </a:extLst>
          </p:cNvPr>
          <p:cNvSpPr/>
          <p:nvPr/>
        </p:nvSpPr>
        <p:spPr>
          <a:xfrm>
            <a:off x="7495504" y="5561518"/>
            <a:ext cx="952537"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4" name="Rectangle 23">
            <a:extLst>
              <a:ext uri="{FF2B5EF4-FFF2-40B4-BE49-F238E27FC236}">
                <a16:creationId xmlns:a16="http://schemas.microsoft.com/office/drawing/2014/main" id="{A01EF8A8-FDA7-CA84-ED5F-0A14EB12EE09}"/>
              </a:ext>
            </a:extLst>
          </p:cNvPr>
          <p:cNvSpPr/>
          <p:nvPr/>
        </p:nvSpPr>
        <p:spPr>
          <a:xfrm>
            <a:off x="644110" y="799075"/>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911A4E6-5E8F-2A00-B7D6-AFE1AA0A8C68}"/>
              </a:ext>
            </a:extLst>
          </p:cNvPr>
          <p:cNvSpPr/>
          <p:nvPr/>
        </p:nvSpPr>
        <p:spPr>
          <a:xfrm>
            <a:off x="644110" y="799075"/>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26" name="Rectangle 25">
            <a:extLst>
              <a:ext uri="{FF2B5EF4-FFF2-40B4-BE49-F238E27FC236}">
                <a16:creationId xmlns:a16="http://schemas.microsoft.com/office/drawing/2014/main" id="{375B9269-A1F9-0F97-5991-23DCE9DBFBE5}"/>
              </a:ext>
            </a:extLst>
          </p:cNvPr>
          <p:cNvSpPr/>
          <p:nvPr/>
        </p:nvSpPr>
        <p:spPr>
          <a:xfrm>
            <a:off x="2021817" y="799074"/>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27" name="Rectangle 26">
            <a:extLst>
              <a:ext uri="{FF2B5EF4-FFF2-40B4-BE49-F238E27FC236}">
                <a16:creationId xmlns:a16="http://schemas.microsoft.com/office/drawing/2014/main" id="{E8D6C872-0804-AEA9-9020-45B2398E2DB9}"/>
              </a:ext>
            </a:extLst>
          </p:cNvPr>
          <p:cNvSpPr/>
          <p:nvPr/>
        </p:nvSpPr>
        <p:spPr>
          <a:xfrm>
            <a:off x="3451372" y="79681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28" name="Rectangle 27">
            <a:extLst>
              <a:ext uri="{FF2B5EF4-FFF2-40B4-BE49-F238E27FC236}">
                <a16:creationId xmlns:a16="http://schemas.microsoft.com/office/drawing/2014/main" id="{D9C38DE4-9536-AE22-45AD-A342BC16A7A5}"/>
              </a:ext>
            </a:extLst>
          </p:cNvPr>
          <p:cNvSpPr/>
          <p:nvPr/>
        </p:nvSpPr>
        <p:spPr>
          <a:xfrm>
            <a:off x="4880928"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9" name="Rectangle 28">
            <a:extLst>
              <a:ext uri="{FF2B5EF4-FFF2-40B4-BE49-F238E27FC236}">
                <a16:creationId xmlns:a16="http://schemas.microsoft.com/office/drawing/2014/main" id="{E97B1524-7BEC-7331-4EE9-7EEE8F5738AC}"/>
              </a:ext>
            </a:extLst>
          </p:cNvPr>
          <p:cNvSpPr/>
          <p:nvPr/>
        </p:nvSpPr>
        <p:spPr>
          <a:xfrm>
            <a:off x="5518432"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0" name="Rectangle 29">
            <a:extLst>
              <a:ext uri="{FF2B5EF4-FFF2-40B4-BE49-F238E27FC236}">
                <a16:creationId xmlns:a16="http://schemas.microsoft.com/office/drawing/2014/main" id="{92556D5D-BDD7-4126-668A-2EDF856FEDB6}"/>
              </a:ext>
            </a:extLst>
          </p:cNvPr>
          <p:cNvSpPr/>
          <p:nvPr/>
        </p:nvSpPr>
        <p:spPr>
          <a:xfrm>
            <a:off x="6155936"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1" name="Rectangle 30">
            <a:extLst>
              <a:ext uri="{FF2B5EF4-FFF2-40B4-BE49-F238E27FC236}">
                <a16:creationId xmlns:a16="http://schemas.microsoft.com/office/drawing/2014/main" id="{462ED955-F99F-D3FE-70FA-E4756C5E224E}"/>
              </a:ext>
            </a:extLst>
          </p:cNvPr>
          <p:cNvSpPr/>
          <p:nvPr/>
        </p:nvSpPr>
        <p:spPr>
          <a:xfrm>
            <a:off x="7430944" y="796813"/>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32" name="Rectangle 31">
            <a:extLst>
              <a:ext uri="{FF2B5EF4-FFF2-40B4-BE49-F238E27FC236}">
                <a16:creationId xmlns:a16="http://schemas.microsoft.com/office/drawing/2014/main" id="{9A74D35D-9EFB-1484-833F-4B40779CE7A2}"/>
              </a:ext>
            </a:extLst>
          </p:cNvPr>
          <p:cNvSpPr/>
          <p:nvPr/>
        </p:nvSpPr>
        <p:spPr>
          <a:xfrm>
            <a:off x="6793440" y="794551"/>
            <a:ext cx="637504" cy="845717"/>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33" name="TextBox 32">
            <a:extLst>
              <a:ext uri="{FF2B5EF4-FFF2-40B4-BE49-F238E27FC236}">
                <a16:creationId xmlns:a16="http://schemas.microsoft.com/office/drawing/2014/main" id="{5D801389-ADCF-93AC-949C-BBC49AAA1632}"/>
              </a:ext>
            </a:extLst>
          </p:cNvPr>
          <p:cNvSpPr txBox="1"/>
          <p:nvPr/>
        </p:nvSpPr>
        <p:spPr>
          <a:xfrm>
            <a:off x="644110" y="425219"/>
            <a:ext cx="7855780" cy="369332"/>
          </a:xfrm>
          <a:prstGeom prst="rect">
            <a:avLst/>
          </a:prstGeom>
          <a:noFill/>
        </p:spPr>
        <p:txBody>
          <a:bodyPr wrap="square" rtlCol="0">
            <a:spAutoFit/>
          </a:bodyPr>
          <a:lstStyle/>
          <a:p>
            <a:r>
              <a:rPr lang="en-US" dirty="0"/>
              <a:t>A posting list</a:t>
            </a:r>
          </a:p>
        </p:txBody>
      </p:sp>
      <p:sp>
        <p:nvSpPr>
          <p:cNvPr id="34" name="TextBox 33">
            <a:extLst>
              <a:ext uri="{FF2B5EF4-FFF2-40B4-BE49-F238E27FC236}">
                <a16:creationId xmlns:a16="http://schemas.microsoft.com/office/drawing/2014/main" id="{331FA6FB-C0CB-3C52-D896-D29698DE2C04}"/>
              </a:ext>
            </a:extLst>
          </p:cNvPr>
          <p:cNvSpPr txBox="1"/>
          <p:nvPr/>
        </p:nvSpPr>
        <p:spPr>
          <a:xfrm>
            <a:off x="1854391" y="2251703"/>
            <a:ext cx="1752018" cy="369332"/>
          </a:xfrm>
          <a:prstGeom prst="rect">
            <a:avLst/>
          </a:prstGeom>
          <a:noFill/>
        </p:spPr>
        <p:txBody>
          <a:bodyPr wrap="none" rtlCol="0">
            <a:spAutoFit/>
          </a:bodyPr>
          <a:lstStyle/>
          <a:p>
            <a:r>
              <a:rPr lang="en-US" dirty="0"/>
              <a:t>Posting list index</a:t>
            </a:r>
          </a:p>
        </p:txBody>
      </p:sp>
      <p:sp>
        <p:nvSpPr>
          <p:cNvPr id="35" name="TextBox 34">
            <a:extLst>
              <a:ext uri="{FF2B5EF4-FFF2-40B4-BE49-F238E27FC236}">
                <a16:creationId xmlns:a16="http://schemas.microsoft.com/office/drawing/2014/main" id="{47AE2CB2-3276-3C26-3725-0147E7B819BB}"/>
              </a:ext>
            </a:extLst>
          </p:cNvPr>
          <p:cNvSpPr txBox="1"/>
          <p:nvPr/>
        </p:nvSpPr>
        <p:spPr>
          <a:xfrm>
            <a:off x="433757" y="3342065"/>
            <a:ext cx="1094704" cy="646331"/>
          </a:xfrm>
          <a:prstGeom prst="rect">
            <a:avLst/>
          </a:prstGeom>
          <a:noFill/>
        </p:spPr>
        <p:txBody>
          <a:bodyPr wrap="square" rtlCol="0">
            <a:spAutoFit/>
          </a:bodyPr>
          <a:lstStyle/>
          <a:p>
            <a:pPr algn="ctr"/>
            <a:r>
              <a:rPr lang="en-US" dirty="0"/>
              <a:t>Seek location</a:t>
            </a:r>
          </a:p>
        </p:txBody>
      </p:sp>
      <p:sp>
        <p:nvSpPr>
          <p:cNvPr id="36" name="Arrow: Right 35">
            <a:extLst>
              <a:ext uri="{FF2B5EF4-FFF2-40B4-BE49-F238E27FC236}">
                <a16:creationId xmlns:a16="http://schemas.microsoft.com/office/drawing/2014/main" id="{E71C3A01-8F98-3EE3-B65C-225235EC8525}"/>
              </a:ext>
            </a:extLst>
          </p:cNvPr>
          <p:cNvSpPr/>
          <p:nvPr/>
        </p:nvSpPr>
        <p:spPr>
          <a:xfrm>
            <a:off x="1528461" y="3571860"/>
            <a:ext cx="231819" cy="18674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14FABB0A-52E0-7A07-025A-F4AC1E539883}"/>
              </a:ext>
            </a:extLst>
          </p:cNvPr>
          <p:cNvSpPr/>
          <p:nvPr/>
        </p:nvSpPr>
        <p:spPr>
          <a:xfrm>
            <a:off x="7126645" y="3571861"/>
            <a:ext cx="231819" cy="18674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CB3796E-DD27-2736-EFCC-2556D04F6F69}"/>
              </a:ext>
            </a:extLst>
          </p:cNvPr>
          <p:cNvSpPr txBox="1"/>
          <p:nvPr/>
        </p:nvSpPr>
        <p:spPr>
          <a:xfrm>
            <a:off x="2400570" y="3230208"/>
            <a:ext cx="4342860" cy="1200329"/>
          </a:xfrm>
          <a:prstGeom prst="rect">
            <a:avLst/>
          </a:prstGeom>
          <a:noFill/>
        </p:spPr>
        <p:txBody>
          <a:bodyPr wrap="square" rtlCol="0">
            <a:spAutoFit/>
          </a:bodyPr>
          <a:lstStyle/>
          <a:p>
            <a:r>
              <a:rPr lang="en-US" dirty="0"/>
              <a:t>( offset, location ) = Seek( location );</a:t>
            </a:r>
          </a:p>
          <a:p>
            <a:endParaRPr lang="en-US" dirty="0"/>
          </a:p>
          <a:p>
            <a:r>
              <a:rPr lang="en-US" dirty="0"/>
              <a:t>Gets close to where you want, then scan from there, adding up deltas.</a:t>
            </a:r>
          </a:p>
        </p:txBody>
      </p:sp>
    </p:spTree>
    <p:extLst>
      <p:ext uri="{BB962C8B-B14F-4D97-AF65-F5344CB8AC3E}">
        <p14:creationId xmlns:p14="http://schemas.microsoft.com/office/powerpoint/2010/main" val="3700395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504D6-D347-0BA8-0A3E-5565B0622D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53C9B-F87E-92CE-6C05-4A1FCDC0E573}"/>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90CECB7-9FB1-B967-1D5A-F8A0BB8E8479}"/>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75000"/>
                  </a:schemeClr>
                </a:solidFill>
              </a:rPr>
              <a:t>the index and ISRs</a:t>
            </a:r>
          </a:p>
          <a:p>
            <a:pPr marL="514350" indent="-514350">
              <a:buFont typeface="+mj-lt"/>
              <a:buAutoNum type="arabicPeriod"/>
            </a:pPr>
            <a:r>
              <a:rPr lang="en-US" dirty="0">
                <a:solidFill>
                  <a:srgbClr val="C00000"/>
                </a:solidFill>
              </a:rPr>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A900E866-8CE8-750B-F1AB-3309E495C63F}"/>
              </a:ext>
            </a:extLst>
          </p:cNvPr>
          <p:cNvSpPr>
            <a:spLocks noGrp="1"/>
          </p:cNvSpPr>
          <p:nvPr>
            <p:ph type="sldNum" sz="quarter" idx="12"/>
          </p:nvPr>
        </p:nvSpPr>
        <p:spPr/>
        <p:txBody>
          <a:bodyPr/>
          <a:lstStyle/>
          <a:p>
            <a:fld id="{F8D59B09-23C8-46BA-B508-CE17BADF421E}" type="slidenum">
              <a:rPr lang="en-US" smtClean="0"/>
              <a:pPr/>
              <a:t>16</a:t>
            </a:fld>
            <a:endParaRPr lang="en-US"/>
          </a:p>
        </p:txBody>
      </p:sp>
    </p:spTree>
    <p:extLst>
      <p:ext uri="{BB962C8B-B14F-4D97-AF65-F5344CB8AC3E}">
        <p14:creationId xmlns:p14="http://schemas.microsoft.com/office/powerpoint/2010/main" val="2248213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66C-07AF-4C30-8176-2C8EF159CB05}"/>
              </a:ext>
            </a:extLst>
          </p:cNvPr>
          <p:cNvSpPr>
            <a:spLocks noGrp="1"/>
          </p:cNvSpPr>
          <p:nvPr>
            <p:ph type="title"/>
          </p:nvPr>
        </p:nvSpPr>
        <p:spPr/>
        <p:txBody>
          <a:bodyPr/>
          <a:lstStyle/>
          <a:p>
            <a:r>
              <a:rPr lang="en-US" dirty="0"/>
              <a:t>constraint solver</a:t>
            </a:r>
          </a:p>
        </p:txBody>
      </p:sp>
      <p:sp>
        <p:nvSpPr>
          <p:cNvPr id="3" name="Content Placeholder 2">
            <a:extLst>
              <a:ext uri="{FF2B5EF4-FFF2-40B4-BE49-F238E27FC236}">
                <a16:creationId xmlns:a16="http://schemas.microsoft.com/office/drawing/2014/main" id="{0A86F99E-3027-4C82-94FE-53DB712D2D09}"/>
              </a:ext>
            </a:extLst>
          </p:cNvPr>
          <p:cNvSpPr>
            <a:spLocks noGrp="1"/>
          </p:cNvSpPr>
          <p:nvPr>
            <p:ph idx="1"/>
          </p:nvPr>
        </p:nvSpPr>
        <p:spPr/>
        <p:txBody>
          <a:bodyPr>
            <a:normAutofit/>
          </a:bodyPr>
          <a:lstStyle/>
          <a:p>
            <a:pPr marL="0" indent="0">
              <a:buNone/>
            </a:pPr>
            <a:r>
              <a:rPr lang="en-US" sz="2400" dirty="0"/>
              <a:t>Given an inverted word index and a constraint, e.g., a list of words that must appear together or as a phrase in a document, find the list of matching documents. </a:t>
            </a:r>
          </a:p>
          <a:p>
            <a:pPr marL="0" indent="0">
              <a:buNone/>
            </a:pPr>
            <a:endParaRPr lang="en-US" sz="2400" dirty="0"/>
          </a:p>
        </p:txBody>
      </p:sp>
    </p:spTree>
    <p:extLst>
      <p:ext uri="{BB962C8B-B14F-4D97-AF65-F5344CB8AC3E}">
        <p14:creationId xmlns:p14="http://schemas.microsoft.com/office/powerpoint/2010/main" val="3509027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75A5DE-136C-40C1-8C59-DA3A77FF8B7D}"/>
              </a:ext>
            </a:extLst>
          </p:cNvPr>
          <p:cNvSpPr txBox="1"/>
          <p:nvPr/>
        </p:nvSpPr>
        <p:spPr>
          <a:xfrm>
            <a:off x="876555" y="740978"/>
            <a:ext cx="6495393" cy="461665"/>
          </a:xfrm>
          <a:prstGeom prst="rect">
            <a:avLst/>
          </a:prstGeom>
          <a:noFill/>
        </p:spPr>
        <p:txBody>
          <a:bodyPr wrap="square" rtlCol="0">
            <a:spAutoFit/>
          </a:bodyPr>
          <a:lstStyle/>
          <a:p>
            <a:r>
              <a:rPr lang="en-US" sz="2400" dirty="0">
                <a:latin typeface="+mj-lt"/>
              </a:rPr>
              <a:t>The query language is typically recursive.</a:t>
            </a:r>
          </a:p>
        </p:txBody>
      </p:sp>
      <p:sp>
        <p:nvSpPr>
          <p:cNvPr id="11" name="TextBox 10">
            <a:extLst>
              <a:ext uri="{FF2B5EF4-FFF2-40B4-BE49-F238E27FC236}">
                <a16:creationId xmlns:a16="http://schemas.microsoft.com/office/drawing/2014/main" id="{73144500-2B85-4E75-9F49-D49E482770FD}"/>
              </a:ext>
            </a:extLst>
          </p:cNvPr>
          <p:cNvSpPr txBox="1"/>
          <p:nvPr/>
        </p:nvSpPr>
        <p:spPr>
          <a:xfrm>
            <a:off x="814204" y="1842164"/>
            <a:ext cx="4143436" cy="369332"/>
          </a:xfrm>
          <a:prstGeom prst="rect">
            <a:avLst/>
          </a:prstGeom>
          <a:noFill/>
        </p:spPr>
        <p:txBody>
          <a:bodyPr wrap="square" rtlCol="0">
            <a:spAutoFit/>
          </a:bodyPr>
          <a:lstStyle/>
          <a:p>
            <a:r>
              <a:rPr lang="en-US" dirty="0"/>
              <a:t>"</a:t>
            </a:r>
            <a:r>
              <a:rPr lang="en-US" dirty="0" err="1"/>
              <a:t>apollo</a:t>
            </a:r>
            <a:r>
              <a:rPr lang="en-US" dirty="0"/>
              <a:t> moon landing" | ( apple banana )</a:t>
            </a:r>
          </a:p>
        </p:txBody>
      </p:sp>
      <p:grpSp>
        <p:nvGrpSpPr>
          <p:cNvPr id="10" name="Group 9">
            <a:extLst>
              <a:ext uri="{FF2B5EF4-FFF2-40B4-BE49-F238E27FC236}">
                <a16:creationId xmlns:a16="http://schemas.microsoft.com/office/drawing/2014/main" id="{8F56D9EE-1456-47A6-BD6A-F54957D17E7A}"/>
              </a:ext>
            </a:extLst>
          </p:cNvPr>
          <p:cNvGrpSpPr/>
          <p:nvPr/>
        </p:nvGrpSpPr>
        <p:grpSpPr>
          <a:xfrm>
            <a:off x="389661" y="2583037"/>
            <a:ext cx="8297114" cy="2908665"/>
            <a:chOff x="442560" y="2099387"/>
            <a:chExt cx="8297114" cy="2908665"/>
          </a:xfrm>
        </p:grpSpPr>
        <p:grpSp>
          <p:nvGrpSpPr>
            <p:cNvPr id="12" name="Group 11">
              <a:extLst>
                <a:ext uri="{FF2B5EF4-FFF2-40B4-BE49-F238E27FC236}">
                  <a16:creationId xmlns:a16="http://schemas.microsoft.com/office/drawing/2014/main" id="{3954925C-D701-475F-8E71-F1DDC3F0885B}"/>
                </a:ext>
              </a:extLst>
            </p:cNvPr>
            <p:cNvGrpSpPr/>
            <p:nvPr/>
          </p:nvGrpSpPr>
          <p:grpSpPr>
            <a:xfrm>
              <a:off x="4049486" y="2099387"/>
              <a:ext cx="1371600" cy="643813"/>
              <a:chOff x="3844212" y="2108718"/>
              <a:chExt cx="1996751" cy="643813"/>
            </a:xfrm>
          </p:grpSpPr>
          <p:sp>
            <p:nvSpPr>
              <p:cNvPr id="69" name="Rectangle 68">
                <a:extLst>
                  <a:ext uri="{FF2B5EF4-FFF2-40B4-BE49-F238E27FC236}">
                    <a16:creationId xmlns:a16="http://schemas.microsoft.com/office/drawing/2014/main" id="{95940E30-56D5-4094-975F-CD4FA647639C}"/>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ED762790-FD41-4012-A273-766364A2C11B}"/>
                  </a:ext>
                </a:extLst>
              </p:cNvPr>
              <p:cNvSpPr txBox="1"/>
              <p:nvPr/>
            </p:nvSpPr>
            <p:spPr>
              <a:xfrm>
                <a:off x="3918857" y="2258008"/>
                <a:ext cx="1838131" cy="375913"/>
              </a:xfrm>
              <a:prstGeom prst="rect">
                <a:avLst/>
              </a:prstGeom>
              <a:noFill/>
            </p:spPr>
            <p:txBody>
              <a:bodyPr wrap="square" rtlCol="0">
                <a:spAutoFit/>
              </a:bodyPr>
              <a:lstStyle/>
              <a:p>
                <a:pPr algn="ctr"/>
                <a:r>
                  <a:rPr lang="en-US" dirty="0"/>
                  <a:t>OR</a:t>
                </a:r>
              </a:p>
            </p:txBody>
          </p:sp>
        </p:grpSp>
        <p:grpSp>
          <p:nvGrpSpPr>
            <p:cNvPr id="13" name="Group 12">
              <a:extLst>
                <a:ext uri="{FF2B5EF4-FFF2-40B4-BE49-F238E27FC236}">
                  <a16:creationId xmlns:a16="http://schemas.microsoft.com/office/drawing/2014/main" id="{53F614C7-1771-4F50-B73F-42FD9F373863}"/>
                </a:ext>
              </a:extLst>
            </p:cNvPr>
            <p:cNvGrpSpPr/>
            <p:nvPr/>
          </p:nvGrpSpPr>
          <p:grpSpPr>
            <a:xfrm>
              <a:off x="2032373" y="3323252"/>
              <a:ext cx="1371600" cy="643813"/>
              <a:chOff x="2575249" y="3167193"/>
              <a:chExt cx="1996751" cy="643813"/>
            </a:xfrm>
          </p:grpSpPr>
          <p:sp>
            <p:nvSpPr>
              <p:cNvPr id="67" name="Rectangle 66">
                <a:extLst>
                  <a:ext uri="{FF2B5EF4-FFF2-40B4-BE49-F238E27FC236}">
                    <a16:creationId xmlns:a16="http://schemas.microsoft.com/office/drawing/2014/main" id="{C8769FC8-44F0-414A-BE26-502A4D27C4B4}"/>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023CF731-4079-4612-B43D-4E8C243FFF0C}"/>
                  </a:ext>
                </a:extLst>
              </p:cNvPr>
              <p:cNvSpPr txBox="1"/>
              <p:nvPr/>
            </p:nvSpPr>
            <p:spPr>
              <a:xfrm>
                <a:off x="2649894" y="3316483"/>
                <a:ext cx="1838131" cy="375913"/>
              </a:xfrm>
              <a:prstGeom prst="rect">
                <a:avLst/>
              </a:prstGeom>
              <a:noFill/>
            </p:spPr>
            <p:txBody>
              <a:bodyPr wrap="square" rtlCol="0">
                <a:spAutoFit/>
              </a:bodyPr>
              <a:lstStyle/>
              <a:p>
                <a:pPr algn="ctr"/>
                <a:r>
                  <a:rPr lang="en-US" dirty="0"/>
                  <a:t>Phrase</a:t>
                </a:r>
              </a:p>
            </p:txBody>
          </p:sp>
        </p:grpSp>
        <p:grpSp>
          <p:nvGrpSpPr>
            <p:cNvPr id="32" name="Group 31">
              <a:extLst>
                <a:ext uri="{FF2B5EF4-FFF2-40B4-BE49-F238E27FC236}">
                  <a16:creationId xmlns:a16="http://schemas.microsoft.com/office/drawing/2014/main" id="{64E41D36-507E-489D-B409-D42C532513C5}"/>
                </a:ext>
              </a:extLst>
            </p:cNvPr>
            <p:cNvGrpSpPr/>
            <p:nvPr/>
          </p:nvGrpSpPr>
          <p:grpSpPr>
            <a:xfrm>
              <a:off x="6609038" y="3318037"/>
              <a:ext cx="1371600" cy="643813"/>
              <a:chOff x="5293567" y="3167193"/>
              <a:chExt cx="1996751" cy="643813"/>
            </a:xfrm>
          </p:grpSpPr>
          <p:sp>
            <p:nvSpPr>
              <p:cNvPr id="63" name="Rectangle 62">
                <a:extLst>
                  <a:ext uri="{FF2B5EF4-FFF2-40B4-BE49-F238E27FC236}">
                    <a16:creationId xmlns:a16="http://schemas.microsoft.com/office/drawing/2014/main" id="{C6109DB6-AC72-45A8-8590-589F902B9E2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988AECD2-C111-4420-A860-B69148C3012F}"/>
                  </a:ext>
                </a:extLst>
              </p:cNvPr>
              <p:cNvSpPr txBox="1"/>
              <p:nvPr/>
            </p:nvSpPr>
            <p:spPr>
              <a:xfrm>
                <a:off x="5368212" y="3316483"/>
                <a:ext cx="1838131" cy="375913"/>
              </a:xfrm>
              <a:prstGeom prst="rect">
                <a:avLst/>
              </a:prstGeom>
              <a:noFill/>
            </p:spPr>
            <p:txBody>
              <a:bodyPr wrap="square" rtlCol="0">
                <a:spAutoFit/>
              </a:bodyPr>
              <a:lstStyle/>
              <a:p>
                <a:pPr algn="ctr"/>
                <a:r>
                  <a:rPr lang="en-US" dirty="0"/>
                  <a:t>AND</a:t>
                </a:r>
              </a:p>
            </p:txBody>
          </p:sp>
        </p:grpSp>
        <p:grpSp>
          <p:nvGrpSpPr>
            <p:cNvPr id="34" name="Group 33">
              <a:extLst>
                <a:ext uri="{FF2B5EF4-FFF2-40B4-BE49-F238E27FC236}">
                  <a16:creationId xmlns:a16="http://schemas.microsoft.com/office/drawing/2014/main" id="{BF6241E0-305F-4F82-B328-0E27EA4A14A9}"/>
                </a:ext>
              </a:extLst>
            </p:cNvPr>
            <p:cNvGrpSpPr/>
            <p:nvPr/>
          </p:nvGrpSpPr>
          <p:grpSpPr>
            <a:xfrm>
              <a:off x="442560" y="4364239"/>
              <a:ext cx="1371600" cy="643813"/>
              <a:chOff x="5293567" y="3167193"/>
              <a:chExt cx="1996751" cy="643813"/>
            </a:xfrm>
          </p:grpSpPr>
          <p:sp>
            <p:nvSpPr>
              <p:cNvPr id="61" name="Rectangle 60">
                <a:extLst>
                  <a:ext uri="{FF2B5EF4-FFF2-40B4-BE49-F238E27FC236}">
                    <a16:creationId xmlns:a16="http://schemas.microsoft.com/office/drawing/2014/main" id="{5582B17B-AF92-4F58-A3EA-92716F41165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605F17EC-790B-407C-8DA6-7698D4625485}"/>
                  </a:ext>
                </a:extLst>
              </p:cNvPr>
              <p:cNvSpPr txBox="1"/>
              <p:nvPr/>
            </p:nvSpPr>
            <p:spPr>
              <a:xfrm>
                <a:off x="5368212" y="3316483"/>
                <a:ext cx="1838131" cy="375913"/>
              </a:xfrm>
              <a:prstGeom prst="rect">
                <a:avLst/>
              </a:prstGeom>
              <a:noFill/>
            </p:spPr>
            <p:txBody>
              <a:bodyPr wrap="square" rtlCol="0">
                <a:spAutoFit/>
              </a:bodyPr>
              <a:lstStyle/>
              <a:p>
                <a:pPr algn="ctr"/>
                <a:r>
                  <a:rPr lang="en-US" dirty="0"/>
                  <a:t>"</a:t>
                </a:r>
                <a:r>
                  <a:rPr lang="en-US" dirty="0" err="1"/>
                  <a:t>apollo</a:t>
                </a:r>
                <a:r>
                  <a:rPr lang="en-US" dirty="0"/>
                  <a:t>"</a:t>
                </a:r>
              </a:p>
            </p:txBody>
          </p:sp>
        </p:grpSp>
        <p:grpSp>
          <p:nvGrpSpPr>
            <p:cNvPr id="36" name="Group 35">
              <a:extLst>
                <a:ext uri="{FF2B5EF4-FFF2-40B4-BE49-F238E27FC236}">
                  <a16:creationId xmlns:a16="http://schemas.microsoft.com/office/drawing/2014/main" id="{FFE694F4-8255-459A-B4BF-C06D5B579375}"/>
                </a:ext>
              </a:extLst>
            </p:cNvPr>
            <p:cNvGrpSpPr/>
            <p:nvPr/>
          </p:nvGrpSpPr>
          <p:grpSpPr>
            <a:xfrm>
              <a:off x="2029168" y="4345578"/>
              <a:ext cx="1371600" cy="643813"/>
              <a:chOff x="5293567" y="3167193"/>
              <a:chExt cx="1996751" cy="643813"/>
            </a:xfrm>
          </p:grpSpPr>
          <p:sp>
            <p:nvSpPr>
              <p:cNvPr id="59" name="Rectangle 58">
                <a:extLst>
                  <a:ext uri="{FF2B5EF4-FFF2-40B4-BE49-F238E27FC236}">
                    <a16:creationId xmlns:a16="http://schemas.microsoft.com/office/drawing/2014/main" id="{341EF698-E2E7-4F19-9652-C5E9367C889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6DE83074-A90C-4CB5-9CC5-9E2E3F380D41}"/>
                  </a:ext>
                </a:extLst>
              </p:cNvPr>
              <p:cNvSpPr txBox="1"/>
              <p:nvPr/>
            </p:nvSpPr>
            <p:spPr>
              <a:xfrm>
                <a:off x="5368212" y="3316483"/>
                <a:ext cx="1838131" cy="375913"/>
              </a:xfrm>
              <a:prstGeom prst="rect">
                <a:avLst/>
              </a:prstGeom>
              <a:noFill/>
            </p:spPr>
            <p:txBody>
              <a:bodyPr wrap="square" rtlCol="0">
                <a:spAutoFit/>
              </a:bodyPr>
              <a:lstStyle/>
              <a:p>
                <a:pPr algn="ctr"/>
                <a:r>
                  <a:rPr lang="en-US" dirty="0"/>
                  <a:t>"moon"</a:t>
                </a:r>
              </a:p>
            </p:txBody>
          </p:sp>
        </p:grpSp>
        <p:grpSp>
          <p:nvGrpSpPr>
            <p:cNvPr id="38" name="Group 37">
              <a:extLst>
                <a:ext uri="{FF2B5EF4-FFF2-40B4-BE49-F238E27FC236}">
                  <a16:creationId xmlns:a16="http://schemas.microsoft.com/office/drawing/2014/main" id="{760FF1B3-1B13-4C3B-99A5-17A464B5ADAE}"/>
                </a:ext>
              </a:extLst>
            </p:cNvPr>
            <p:cNvGrpSpPr/>
            <p:nvPr/>
          </p:nvGrpSpPr>
          <p:grpSpPr>
            <a:xfrm>
              <a:off x="3648974" y="4341443"/>
              <a:ext cx="1371600" cy="643813"/>
              <a:chOff x="5293567" y="3167193"/>
              <a:chExt cx="1996751" cy="643813"/>
            </a:xfrm>
          </p:grpSpPr>
          <p:sp>
            <p:nvSpPr>
              <p:cNvPr id="57" name="Rectangle 56">
                <a:extLst>
                  <a:ext uri="{FF2B5EF4-FFF2-40B4-BE49-F238E27FC236}">
                    <a16:creationId xmlns:a16="http://schemas.microsoft.com/office/drawing/2014/main" id="{33D372F3-1C37-46E3-845B-D9BE13A52A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2794792C-D99E-40C3-BDAE-B87F4265FCDB}"/>
                  </a:ext>
                </a:extLst>
              </p:cNvPr>
              <p:cNvSpPr txBox="1"/>
              <p:nvPr/>
            </p:nvSpPr>
            <p:spPr>
              <a:xfrm>
                <a:off x="5368212" y="3316483"/>
                <a:ext cx="1838130" cy="369332"/>
              </a:xfrm>
              <a:prstGeom prst="rect">
                <a:avLst/>
              </a:prstGeom>
              <a:noFill/>
            </p:spPr>
            <p:txBody>
              <a:bodyPr wrap="square" rtlCol="0">
                <a:spAutoFit/>
              </a:bodyPr>
              <a:lstStyle/>
              <a:p>
                <a:pPr algn="ctr"/>
                <a:r>
                  <a:rPr lang="en-US" dirty="0"/>
                  <a:t>"landing"</a:t>
                </a:r>
              </a:p>
            </p:txBody>
          </p:sp>
        </p:grpSp>
        <p:grpSp>
          <p:nvGrpSpPr>
            <p:cNvPr id="40" name="Group 39">
              <a:extLst>
                <a:ext uri="{FF2B5EF4-FFF2-40B4-BE49-F238E27FC236}">
                  <a16:creationId xmlns:a16="http://schemas.microsoft.com/office/drawing/2014/main" id="{B09059A7-C3E8-4D36-99D2-6DA843C9EE19}"/>
                </a:ext>
              </a:extLst>
            </p:cNvPr>
            <p:cNvGrpSpPr/>
            <p:nvPr/>
          </p:nvGrpSpPr>
          <p:grpSpPr>
            <a:xfrm>
              <a:off x="5839728" y="4356783"/>
              <a:ext cx="1371600" cy="643813"/>
              <a:chOff x="5293567" y="3167193"/>
              <a:chExt cx="1996751" cy="643813"/>
            </a:xfrm>
          </p:grpSpPr>
          <p:sp>
            <p:nvSpPr>
              <p:cNvPr id="55" name="Rectangle 54">
                <a:extLst>
                  <a:ext uri="{FF2B5EF4-FFF2-40B4-BE49-F238E27FC236}">
                    <a16:creationId xmlns:a16="http://schemas.microsoft.com/office/drawing/2014/main" id="{CE08983C-809B-4461-9141-F01DB1B24B2D}"/>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DA255B07-4361-4471-B741-1FDEB09733CB}"/>
                  </a:ext>
                </a:extLst>
              </p:cNvPr>
              <p:cNvSpPr txBox="1"/>
              <p:nvPr/>
            </p:nvSpPr>
            <p:spPr>
              <a:xfrm>
                <a:off x="5368212" y="3316483"/>
                <a:ext cx="1838131" cy="375913"/>
              </a:xfrm>
              <a:prstGeom prst="rect">
                <a:avLst/>
              </a:prstGeom>
              <a:noFill/>
            </p:spPr>
            <p:txBody>
              <a:bodyPr wrap="square" rtlCol="0">
                <a:spAutoFit/>
              </a:bodyPr>
              <a:lstStyle/>
              <a:p>
                <a:pPr algn="ctr"/>
                <a:r>
                  <a:rPr lang="en-US" dirty="0"/>
                  <a:t>"apple"</a:t>
                </a:r>
              </a:p>
            </p:txBody>
          </p:sp>
        </p:grpSp>
        <p:grpSp>
          <p:nvGrpSpPr>
            <p:cNvPr id="41" name="Group 40">
              <a:extLst>
                <a:ext uri="{FF2B5EF4-FFF2-40B4-BE49-F238E27FC236}">
                  <a16:creationId xmlns:a16="http://schemas.microsoft.com/office/drawing/2014/main" id="{31E53BD9-02AF-4F0E-AF60-F8E445B3A93A}"/>
                </a:ext>
              </a:extLst>
            </p:cNvPr>
            <p:cNvGrpSpPr/>
            <p:nvPr/>
          </p:nvGrpSpPr>
          <p:grpSpPr>
            <a:xfrm>
              <a:off x="7368074" y="4341444"/>
              <a:ext cx="1371600" cy="643813"/>
              <a:chOff x="5293567" y="3167193"/>
              <a:chExt cx="1996751" cy="643813"/>
            </a:xfrm>
          </p:grpSpPr>
          <p:sp>
            <p:nvSpPr>
              <p:cNvPr id="53" name="Rectangle 52">
                <a:extLst>
                  <a:ext uri="{FF2B5EF4-FFF2-40B4-BE49-F238E27FC236}">
                    <a16:creationId xmlns:a16="http://schemas.microsoft.com/office/drawing/2014/main" id="{EA2FF4B9-6800-4275-97BA-32A82CAB541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CBC65153-1593-44A6-BF7F-600B9B66BA8A}"/>
                  </a:ext>
                </a:extLst>
              </p:cNvPr>
              <p:cNvSpPr txBox="1"/>
              <p:nvPr/>
            </p:nvSpPr>
            <p:spPr>
              <a:xfrm>
                <a:off x="5368212" y="3316483"/>
                <a:ext cx="1838130" cy="369332"/>
              </a:xfrm>
              <a:prstGeom prst="rect">
                <a:avLst/>
              </a:prstGeom>
              <a:noFill/>
            </p:spPr>
            <p:txBody>
              <a:bodyPr wrap="square" rtlCol="0">
                <a:spAutoFit/>
              </a:bodyPr>
              <a:lstStyle/>
              <a:p>
                <a:pPr algn="ctr"/>
                <a:r>
                  <a:rPr lang="en-US" dirty="0"/>
                  <a:t>"banana"</a:t>
                </a:r>
              </a:p>
            </p:txBody>
          </p:sp>
        </p:grpSp>
        <p:cxnSp>
          <p:nvCxnSpPr>
            <p:cNvPr id="43" name="Straight Connector 42">
              <a:extLst>
                <a:ext uri="{FF2B5EF4-FFF2-40B4-BE49-F238E27FC236}">
                  <a16:creationId xmlns:a16="http://schemas.microsoft.com/office/drawing/2014/main" id="{BBB5A5D7-CC6D-40D3-92C9-C66183B2E191}"/>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11D4955-42FB-43A5-ABF1-FC01568C2421}"/>
                </a:ext>
              </a:extLst>
            </p:cNvPr>
            <p:cNvCxnSpPr>
              <a:cxnSpLocks/>
              <a:endCxn id="53"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B150817-6CA8-4A18-BDF7-11C8E3B7B027}"/>
                </a:ext>
              </a:extLst>
            </p:cNvPr>
            <p:cNvCxnSpPr>
              <a:cxnSpLocks/>
              <a:endCxn id="55"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84A4B67-00D2-484D-A492-256B286F1784}"/>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1F851E9-B681-4A1B-BB07-354276EFF7FF}"/>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9D197B-6817-425C-8C8D-97E88948D24E}"/>
                </a:ext>
              </a:extLst>
            </p:cNvPr>
            <p:cNvCxnSpPr>
              <a:cxnSpLocks/>
              <a:stCxn id="67" idx="2"/>
              <a:endCxn id="59"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A5668D8-439A-422D-AE86-CD8404B3EFC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0E45C3CA-FD9F-4A15-9554-C18F4B5377C1}"/>
                </a:ext>
              </a:extLst>
            </p:cNvPr>
            <p:cNvSpPr txBox="1"/>
            <p:nvPr/>
          </p:nvSpPr>
          <p:spPr>
            <a:xfrm>
              <a:off x="1617599" y="2455175"/>
              <a:ext cx="2031375" cy="461665"/>
            </a:xfrm>
            <a:prstGeom prst="rect">
              <a:avLst/>
            </a:prstGeom>
            <a:noFill/>
          </p:spPr>
          <p:txBody>
            <a:bodyPr wrap="square" rtlCol="0">
              <a:spAutoFit/>
            </a:bodyPr>
            <a:lstStyle/>
            <a:p>
              <a:r>
                <a:rPr lang="en-US" sz="2400" i="1" dirty="0">
                  <a:solidFill>
                    <a:srgbClr val="C00000"/>
                  </a:solidFill>
                </a:rPr>
                <a:t>The parse tree</a:t>
              </a:r>
            </a:p>
          </p:txBody>
        </p:sp>
      </p:grpSp>
    </p:spTree>
    <p:extLst>
      <p:ext uri="{BB962C8B-B14F-4D97-AF65-F5344CB8AC3E}">
        <p14:creationId xmlns:p14="http://schemas.microsoft.com/office/powerpoint/2010/main" val="2848032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75A5DE-136C-40C1-8C59-DA3A77FF8B7D}"/>
              </a:ext>
            </a:extLst>
          </p:cNvPr>
          <p:cNvSpPr txBox="1"/>
          <p:nvPr/>
        </p:nvSpPr>
        <p:spPr>
          <a:xfrm>
            <a:off x="567260" y="493647"/>
            <a:ext cx="7483409" cy="707886"/>
          </a:xfrm>
          <a:prstGeom prst="rect">
            <a:avLst/>
          </a:prstGeom>
          <a:noFill/>
        </p:spPr>
        <p:txBody>
          <a:bodyPr wrap="square" rtlCol="0">
            <a:spAutoFit/>
          </a:bodyPr>
          <a:lstStyle/>
          <a:p>
            <a:r>
              <a:rPr lang="en-US" sz="2000" dirty="0">
                <a:latin typeface="+mj-lt"/>
              </a:rPr>
              <a:t>Basic idea is to create ISR structures that match the query constraints.  Each ISR can find the next occurrence of whatever it’s looking for.</a:t>
            </a:r>
          </a:p>
        </p:txBody>
      </p:sp>
      <p:sp>
        <p:nvSpPr>
          <p:cNvPr id="3" name="TextBox 2">
            <a:extLst>
              <a:ext uri="{FF2B5EF4-FFF2-40B4-BE49-F238E27FC236}">
                <a16:creationId xmlns:a16="http://schemas.microsoft.com/office/drawing/2014/main" id="{73144500-2B85-4E75-9F49-D49E482770FD}"/>
              </a:ext>
            </a:extLst>
          </p:cNvPr>
          <p:cNvSpPr txBox="1"/>
          <p:nvPr/>
        </p:nvSpPr>
        <p:spPr>
          <a:xfrm>
            <a:off x="814204" y="1842164"/>
            <a:ext cx="4143436" cy="369332"/>
          </a:xfrm>
          <a:prstGeom prst="rect">
            <a:avLst/>
          </a:prstGeom>
          <a:noFill/>
        </p:spPr>
        <p:txBody>
          <a:bodyPr wrap="square" rtlCol="0">
            <a:spAutoFit/>
          </a:bodyPr>
          <a:lstStyle/>
          <a:p>
            <a:r>
              <a:rPr lang="en-US" dirty="0"/>
              <a:t>"</a:t>
            </a:r>
            <a:r>
              <a:rPr lang="en-US" dirty="0" err="1"/>
              <a:t>apollo</a:t>
            </a:r>
            <a:r>
              <a:rPr lang="en-US" dirty="0"/>
              <a:t> moon landing" | ( apple banana )</a:t>
            </a:r>
          </a:p>
        </p:txBody>
      </p:sp>
      <p:grpSp>
        <p:nvGrpSpPr>
          <p:cNvPr id="10" name="Group 9">
            <a:extLst>
              <a:ext uri="{FF2B5EF4-FFF2-40B4-BE49-F238E27FC236}">
                <a16:creationId xmlns:a16="http://schemas.microsoft.com/office/drawing/2014/main" id="{E4E63885-D241-4523-8987-CFD371E76A5B}"/>
              </a:ext>
            </a:extLst>
          </p:cNvPr>
          <p:cNvGrpSpPr/>
          <p:nvPr/>
        </p:nvGrpSpPr>
        <p:grpSpPr>
          <a:xfrm>
            <a:off x="389661" y="2583037"/>
            <a:ext cx="8297114" cy="2908665"/>
            <a:chOff x="442560" y="2099387"/>
            <a:chExt cx="8297114" cy="2908665"/>
          </a:xfrm>
        </p:grpSpPr>
        <p:grpSp>
          <p:nvGrpSpPr>
            <p:cNvPr id="14" name="Group 13">
              <a:extLst>
                <a:ext uri="{FF2B5EF4-FFF2-40B4-BE49-F238E27FC236}">
                  <a16:creationId xmlns:a16="http://schemas.microsoft.com/office/drawing/2014/main" id="{3954925C-D701-475F-8E71-F1DDC3F0885B}"/>
                </a:ext>
              </a:extLst>
            </p:cNvPr>
            <p:cNvGrpSpPr/>
            <p:nvPr/>
          </p:nvGrpSpPr>
          <p:grpSpPr>
            <a:xfrm>
              <a:off x="4049486" y="2099387"/>
              <a:ext cx="1371600" cy="643813"/>
              <a:chOff x="3844212" y="2108718"/>
              <a:chExt cx="1996751" cy="643813"/>
            </a:xfrm>
          </p:grpSpPr>
          <p:sp>
            <p:nvSpPr>
              <p:cNvPr id="4" name="Rectangle 3">
                <a:extLst>
                  <a:ext uri="{FF2B5EF4-FFF2-40B4-BE49-F238E27FC236}">
                    <a16:creationId xmlns:a16="http://schemas.microsoft.com/office/drawing/2014/main" id="{95940E30-56D5-4094-975F-CD4FA647639C}"/>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D762790-FD41-4012-A273-766364A2C11B}"/>
                  </a:ext>
                </a:extLst>
              </p:cNvPr>
              <p:cNvSpPr txBox="1"/>
              <p:nvPr/>
            </p:nvSpPr>
            <p:spPr>
              <a:xfrm>
                <a:off x="3918857" y="2258008"/>
                <a:ext cx="1838131" cy="375913"/>
              </a:xfrm>
              <a:prstGeom prst="rect">
                <a:avLst/>
              </a:prstGeom>
              <a:noFill/>
            </p:spPr>
            <p:txBody>
              <a:bodyPr wrap="square" rtlCol="0">
                <a:spAutoFit/>
              </a:bodyPr>
              <a:lstStyle/>
              <a:p>
                <a:pPr algn="ctr"/>
                <a:r>
                  <a:rPr lang="en-US" dirty="0"/>
                  <a:t>OR ISR</a:t>
                </a:r>
              </a:p>
            </p:txBody>
          </p:sp>
        </p:grpSp>
        <p:grpSp>
          <p:nvGrpSpPr>
            <p:cNvPr id="15" name="Group 14">
              <a:extLst>
                <a:ext uri="{FF2B5EF4-FFF2-40B4-BE49-F238E27FC236}">
                  <a16:creationId xmlns:a16="http://schemas.microsoft.com/office/drawing/2014/main" id="{53F614C7-1771-4F50-B73F-42FD9F373863}"/>
                </a:ext>
              </a:extLst>
            </p:cNvPr>
            <p:cNvGrpSpPr/>
            <p:nvPr/>
          </p:nvGrpSpPr>
          <p:grpSpPr>
            <a:xfrm>
              <a:off x="2032373" y="3323252"/>
              <a:ext cx="1371600" cy="643813"/>
              <a:chOff x="2575249" y="3167193"/>
              <a:chExt cx="1996751" cy="643813"/>
            </a:xfrm>
          </p:grpSpPr>
          <p:sp>
            <p:nvSpPr>
              <p:cNvPr id="6" name="Rectangle 5">
                <a:extLst>
                  <a:ext uri="{FF2B5EF4-FFF2-40B4-BE49-F238E27FC236}">
                    <a16:creationId xmlns:a16="http://schemas.microsoft.com/office/drawing/2014/main" id="{C8769FC8-44F0-414A-BE26-502A4D27C4B4}"/>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23CF731-4079-4612-B43D-4E8C243FFF0C}"/>
                  </a:ext>
                </a:extLst>
              </p:cNvPr>
              <p:cNvSpPr txBox="1"/>
              <p:nvPr/>
            </p:nvSpPr>
            <p:spPr>
              <a:xfrm>
                <a:off x="2649894" y="3316483"/>
                <a:ext cx="1838131" cy="375913"/>
              </a:xfrm>
              <a:prstGeom prst="rect">
                <a:avLst/>
              </a:prstGeom>
              <a:noFill/>
            </p:spPr>
            <p:txBody>
              <a:bodyPr wrap="square" rtlCol="0">
                <a:spAutoFit/>
              </a:bodyPr>
              <a:lstStyle/>
              <a:p>
                <a:pPr algn="ctr"/>
                <a:r>
                  <a:rPr lang="en-US" dirty="0"/>
                  <a:t>Phrase ISR</a:t>
                </a:r>
              </a:p>
            </p:txBody>
          </p:sp>
        </p:grpSp>
        <p:grpSp>
          <p:nvGrpSpPr>
            <p:cNvPr id="16" name="Group 15">
              <a:extLst>
                <a:ext uri="{FF2B5EF4-FFF2-40B4-BE49-F238E27FC236}">
                  <a16:creationId xmlns:a16="http://schemas.microsoft.com/office/drawing/2014/main" id="{64E41D36-507E-489D-B409-D42C532513C5}"/>
                </a:ext>
              </a:extLst>
            </p:cNvPr>
            <p:cNvGrpSpPr/>
            <p:nvPr/>
          </p:nvGrpSpPr>
          <p:grpSpPr>
            <a:xfrm>
              <a:off x="6609038" y="3318037"/>
              <a:ext cx="1371600" cy="643813"/>
              <a:chOff x="5293567" y="3167193"/>
              <a:chExt cx="1996751" cy="643813"/>
            </a:xfrm>
          </p:grpSpPr>
          <p:sp>
            <p:nvSpPr>
              <p:cNvPr id="8" name="Rectangle 7">
                <a:extLst>
                  <a:ext uri="{FF2B5EF4-FFF2-40B4-BE49-F238E27FC236}">
                    <a16:creationId xmlns:a16="http://schemas.microsoft.com/office/drawing/2014/main" id="{C6109DB6-AC72-45A8-8590-589F902B9E2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88AECD2-C111-4420-A860-B69148C3012F}"/>
                  </a:ext>
                </a:extLst>
              </p:cNvPr>
              <p:cNvSpPr txBox="1"/>
              <p:nvPr/>
            </p:nvSpPr>
            <p:spPr>
              <a:xfrm>
                <a:off x="5368212" y="3316483"/>
                <a:ext cx="1838131" cy="375913"/>
              </a:xfrm>
              <a:prstGeom prst="rect">
                <a:avLst/>
              </a:prstGeom>
              <a:noFill/>
            </p:spPr>
            <p:txBody>
              <a:bodyPr wrap="square" rtlCol="0">
                <a:spAutoFit/>
              </a:bodyPr>
              <a:lstStyle/>
              <a:p>
                <a:pPr algn="ctr"/>
                <a:r>
                  <a:rPr lang="en-US" dirty="0"/>
                  <a:t>AND ISR</a:t>
                </a:r>
              </a:p>
            </p:txBody>
          </p:sp>
        </p:grpSp>
        <p:grpSp>
          <p:nvGrpSpPr>
            <p:cNvPr id="17" name="Group 16">
              <a:extLst>
                <a:ext uri="{FF2B5EF4-FFF2-40B4-BE49-F238E27FC236}">
                  <a16:creationId xmlns:a16="http://schemas.microsoft.com/office/drawing/2014/main" id="{BF6241E0-305F-4F82-B328-0E27EA4A14A9}"/>
                </a:ext>
              </a:extLst>
            </p:cNvPr>
            <p:cNvGrpSpPr/>
            <p:nvPr/>
          </p:nvGrpSpPr>
          <p:grpSpPr>
            <a:xfrm>
              <a:off x="442560" y="4364239"/>
              <a:ext cx="1371600" cy="643813"/>
              <a:chOff x="5293567" y="3167193"/>
              <a:chExt cx="1996751" cy="643813"/>
            </a:xfrm>
          </p:grpSpPr>
          <p:sp>
            <p:nvSpPr>
              <p:cNvPr id="18" name="Rectangle 17">
                <a:extLst>
                  <a:ext uri="{FF2B5EF4-FFF2-40B4-BE49-F238E27FC236}">
                    <a16:creationId xmlns:a16="http://schemas.microsoft.com/office/drawing/2014/main" id="{5582B17B-AF92-4F58-A3EA-92716F41165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05F17EC-790B-407C-8DA6-7698D4625485}"/>
                  </a:ext>
                </a:extLst>
              </p:cNvPr>
              <p:cNvSpPr txBox="1"/>
              <p:nvPr/>
            </p:nvSpPr>
            <p:spPr>
              <a:xfrm>
                <a:off x="5368212" y="3316483"/>
                <a:ext cx="1838131" cy="375913"/>
              </a:xfrm>
              <a:prstGeom prst="rect">
                <a:avLst/>
              </a:prstGeom>
              <a:noFill/>
            </p:spPr>
            <p:txBody>
              <a:bodyPr wrap="square" rtlCol="0">
                <a:spAutoFit/>
              </a:bodyPr>
              <a:lstStyle/>
              <a:p>
                <a:pPr algn="ctr"/>
                <a:r>
                  <a:rPr lang="en-US" dirty="0" err="1"/>
                  <a:t>apollo</a:t>
                </a:r>
                <a:r>
                  <a:rPr lang="en-US" dirty="0"/>
                  <a:t> ISR</a:t>
                </a:r>
              </a:p>
            </p:txBody>
          </p:sp>
        </p:grpSp>
        <p:grpSp>
          <p:nvGrpSpPr>
            <p:cNvPr id="20" name="Group 19">
              <a:extLst>
                <a:ext uri="{FF2B5EF4-FFF2-40B4-BE49-F238E27FC236}">
                  <a16:creationId xmlns:a16="http://schemas.microsoft.com/office/drawing/2014/main" id="{FFE694F4-8255-459A-B4BF-C06D5B579375}"/>
                </a:ext>
              </a:extLst>
            </p:cNvPr>
            <p:cNvGrpSpPr/>
            <p:nvPr/>
          </p:nvGrpSpPr>
          <p:grpSpPr>
            <a:xfrm>
              <a:off x="2029168" y="4345578"/>
              <a:ext cx="1371600" cy="643813"/>
              <a:chOff x="5293567" y="3167193"/>
              <a:chExt cx="1996751" cy="643813"/>
            </a:xfrm>
          </p:grpSpPr>
          <p:sp>
            <p:nvSpPr>
              <p:cNvPr id="21" name="Rectangle 20">
                <a:extLst>
                  <a:ext uri="{FF2B5EF4-FFF2-40B4-BE49-F238E27FC236}">
                    <a16:creationId xmlns:a16="http://schemas.microsoft.com/office/drawing/2014/main" id="{341EF698-E2E7-4F19-9652-C5E9367C889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DE83074-A90C-4CB5-9CC5-9E2E3F380D41}"/>
                  </a:ext>
                </a:extLst>
              </p:cNvPr>
              <p:cNvSpPr txBox="1"/>
              <p:nvPr/>
            </p:nvSpPr>
            <p:spPr>
              <a:xfrm>
                <a:off x="5368212" y="3316483"/>
                <a:ext cx="1838131" cy="375913"/>
              </a:xfrm>
              <a:prstGeom prst="rect">
                <a:avLst/>
              </a:prstGeom>
              <a:noFill/>
            </p:spPr>
            <p:txBody>
              <a:bodyPr wrap="square" rtlCol="0">
                <a:spAutoFit/>
              </a:bodyPr>
              <a:lstStyle/>
              <a:p>
                <a:pPr algn="ctr"/>
                <a:r>
                  <a:rPr lang="en-US" dirty="0"/>
                  <a:t>moon ISR</a:t>
                </a:r>
              </a:p>
            </p:txBody>
          </p:sp>
        </p:grpSp>
        <p:grpSp>
          <p:nvGrpSpPr>
            <p:cNvPr id="23" name="Group 22">
              <a:extLst>
                <a:ext uri="{FF2B5EF4-FFF2-40B4-BE49-F238E27FC236}">
                  <a16:creationId xmlns:a16="http://schemas.microsoft.com/office/drawing/2014/main" id="{760FF1B3-1B13-4C3B-99A5-17A464B5ADAE}"/>
                </a:ext>
              </a:extLst>
            </p:cNvPr>
            <p:cNvGrpSpPr/>
            <p:nvPr/>
          </p:nvGrpSpPr>
          <p:grpSpPr>
            <a:xfrm>
              <a:off x="3648974" y="4341443"/>
              <a:ext cx="1371600" cy="643813"/>
              <a:chOff x="5293567" y="3167193"/>
              <a:chExt cx="1996751" cy="643813"/>
            </a:xfrm>
          </p:grpSpPr>
          <p:sp>
            <p:nvSpPr>
              <p:cNvPr id="24" name="Rectangle 23">
                <a:extLst>
                  <a:ext uri="{FF2B5EF4-FFF2-40B4-BE49-F238E27FC236}">
                    <a16:creationId xmlns:a16="http://schemas.microsoft.com/office/drawing/2014/main" id="{33D372F3-1C37-46E3-845B-D9BE13A52A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2794792C-D99E-40C3-BDAE-B87F4265FCDB}"/>
                  </a:ext>
                </a:extLst>
              </p:cNvPr>
              <p:cNvSpPr txBox="1"/>
              <p:nvPr/>
            </p:nvSpPr>
            <p:spPr>
              <a:xfrm>
                <a:off x="5368212" y="3316483"/>
                <a:ext cx="1838131" cy="375913"/>
              </a:xfrm>
              <a:prstGeom prst="rect">
                <a:avLst/>
              </a:prstGeom>
              <a:noFill/>
            </p:spPr>
            <p:txBody>
              <a:bodyPr wrap="square" rtlCol="0">
                <a:spAutoFit/>
              </a:bodyPr>
              <a:lstStyle/>
              <a:p>
                <a:pPr algn="ctr"/>
                <a:r>
                  <a:rPr lang="en-US" dirty="0"/>
                  <a:t>landing ISR</a:t>
                </a:r>
              </a:p>
            </p:txBody>
          </p:sp>
        </p:grpSp>
        <p:grpSp>
          <p:nvGrpSpPr>
            <p:cNvPr id="26" name="Group 25">
              <a:extLst>
                <a:ext uri="{FF2B5EF4-FFF2-40B4-BE49-F238E27FC236}">
                  <a16:creationId xmlns:a16="http://schemas.microsoft.com/office/drawing/2014/main" id="{B09059A7-C3E8-4D36-99D2-6DA843C9EE19}"/>
                </a:ext>
              </a:extLst>
            </p:cNvPr>
            <p:cNvGrpSpPr/>
            <p:nvPr/>
          </p:nvGrpSpPr>
          <p:grpSpPr>
            <a:xfrm>
              <a:off x="5839728" y="4356783"/>
              <a:ext cx="1371600" cy="643813"/>
              <a:chOff x="5293567" y="3167193"/>
              <a:chExt cx="1996751" cy="643813"/>
            </a:xfrm>
          </p:grpSpPr>
          <p:sp>
            <p:nvSpPr>
              <p:cNvPr id="27" name="Rectangle 26">
                <a:extLst>
                  <a:ext uri="{FF2B5EF4-FFF2-40B4-BE49-F238E27FC236}">
                    <a16:creationId xmlns:a16="http://schemas.microsoft.com/office/drawing/2014/main" id="{CE08983C-809B-4461-9141-F01DB1B24B2D}"/>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A255B07-4361-4471-B741-1FDEB09733CB}"/>
                  </a:ext>
                </a:extLst>
              </p:cNvPr>
              <p:cNvSpPr txBox="1"/>
              <p:nvPr/>
            </p:nvSpPr>
            <p:spPr>
              <a:xfrm>
                <a:off x="5368212" y="3316483"/>
                <a:ext cx="1838131" cy="375913"/>
              </a:xfrm>
              <a:prstGeom prst="rect">
                <a:avLst/>
              </a:prstGeom>
              <a:noFill/>
            </p:spPr>
            <p:txBody>
              <a:bodyPr wrap="square" rtlCol="0">
                <a:spAutoFit/>
              </a:bodyPr>
              <a:lstStyle/>
              <a:p>
                <a:pPr algn="ctr"/>
                <a:r>
                  <a:rPr lang="en-US" dirty="0"/>
                  <a:t>apple ISR</a:t>
                </a:r>
              </a:p>
            </p:txBody>
          </p:sp>
        </p:grpSp>
        <p:grpSp>
          <p:nvGrpSpPr>
            <p:cNvPr id="29" name="Group 28">
              <a:extLst>
                <a:ext uri="{FF2B5EF4-FFF2-40B4-BE49-F238E27FC236}">
                  <a16:creationId xmlns:a16="http://schemas.microsoft.com/office/drawing/2014/main" id="{31E53BD9-02AF-4F0E-AF60-F8E445B3A93A}"/>
                </a:ext>
              </a:extLst>
            </p:cNvPr>
            <p:cNvGrpSpPr/>
            <p:nvPr/>
          </p:nvGrpSpPr>
          <p:grpSpPr>
            <a:xfrm>
              <a:off x="7368074" y="4341444"/>
              <a:ext cx="1371600" cy="643813"/>
              <a:chOff x="5293567" y="3167193"/>
              <a:chExt cx="1996751" cy="643813"/>
            </a:xfrm>
          </p:grpSpPr>
          <p:sp>
            <p:nvSpPr>
              <p:cNvPr id="30" name="Rectangle 29">
                <a:extLst>
                  <a:ext uri="{FF2B5EF4-FFF2-40B4-BE49-F238E27FC236}">
                    <a16:creationId xmlns:a16="http://schemas.microsoft.com/office/drawing/2014/main" id="{EA2FF4B9-6800-4275-97BA-32A82CAB541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BC65153-1593-44A6-BF7F-600B9B66BA8A}"/>
                  </a:ext>
                </a:extLst>
              </p:cNvPr>
              <p:cNvSpPr txBox="1"/>
              <p:nvPr/>
            </p:nvSpPr>
            <p:spPr>
              <a:xfrm>
                <a:off x="5368212" y="3316483"/>
                <a:ext cx="1838131" cy="375913"/>
              </a:xfrm>
              <a:prstGeom prst="rect">
                <a:avLst/>
              </a:prstGeom>
              <a:noFill/>
            </p:spPr>
            <p:txBody>
              <a:bodyPr wrap="square" rtlCol="0">
                <a:spAutoFit/>
              </a:bodyPr>
              <a:lstStyle/>
              <a:p>
                <a:pPr algn="ctr"/>
                <a:r>
                  <a:rPr lang="en-US" dirty="0"/>
                  <a:t>banana ISR</a:t>
                </a:r>
              </a:p>
            </p:txBody>
          </p:sp>
        </p:grpSp>
        <p:cxnSp>
          <p:nvCxnSpPr>
            <p:cNvPr id="33" name="Straight Connector 32">
              <a:extLst>
                <a:ext uri="{FF2B5EF4-FFF2-40B4-BE49-F238E27FC236}">
                  <a16:creationId xmlns:a16="http://schemas.microsoft.com/office/drawing/2014/main" id="{BBB5A5D7-CC6D-40D3-92C9-C66183B2E191}"/>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11D4955-42FB-43A5-ABF1-FC01568C2421}"/>
                </a:ext>
              </a:extLst>
            </p:cNvPr>
            <p:cNvCxnSpPr>
              <a:cxnSpLocks/>
              <a:endCxn id="30"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B150817-6CA8-4A18-BDF7-11C8E3B7B027}"/>
                </a:ext>
              </a:extLst>
            </p:cNvPr>
            <p:cNvCxnSpPr>
              <a:cxnSpLocks/>
              <a:endCxn id="27"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84A4B67-00D2-484D-A492-256B286F1784}"/>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1F851E9-B681-4A1B-BB07-354276EFF7FF}"/>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F9D197B-6817-425C-8C8D-97E88948D24E}"/>
                </a:ext>
              </a:extLst>
            </p:cNvPr>
            <p:cNvCxnSpPr>
              <a:cxnSpLocks/>
              <a:stCxn id="6" idx="2"/>
              <a:endCxn id="21"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5668D8-439A-422D-AE86-CD8404B3EFC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A736DF16-3E63-4DF5-A11D-EBDE75ABDB55}"/>
                </a:ext>
              </a:extLst>
            </p:cNvPr>
            <p:cNvSpPr txBox="1"/>
            <p:nvPr/>
          </p:nvSpPr>
          <p:spPr>
            <a:xfrm>
              <a:off x="1351280" y="2455175"/>
              <a:ext cx="2297694" cy="461665"/>
            </a:xfrm>
            <a:prstGeom prst="rect">
              <a:avLst/>
            </a:prstGeom>
            <a:noFill/>
          </p:spPr>
          <p:txBody>
            <a:bodyPr wrap="square" rtlCol="0">
              <a:spAutoFit/>
            </a:bodyPr>
            <a:lstStyle/>
            <a:p>
              <a:r>
                <a:rPr lang="en-US" sz="2400" i="1" dirty="0">
                  <a:solidFill>
                    <a:srgbClr val="C00000"/>
                  </a:solidFill>
                </a:rPr>
                <a:t>The ISR structure</a:t>
              </a:r>
            </a:p>
          </p:txBody>
        </p:sp>
      </p:grpSp>
    </p:spTree>
    <p:extLst>
      <p:ext uri="{BB962C8B-B14F-4D97-AF65-F5344CB8AC3E}">
        <p14:creationId xmlns:p14="http://schemas.microsoft.com/office/powerpoint/2010/main" val="3352567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D934F6-F884-4E72-84C1-ACA601EBB3FF}"/>
              </a:ext>
            </a:extLst>
          </p:cNvPr>
          <p:cNvGrpSpPr>
            <a:grpSpLocks noChangeAspect="1"/>
          </p:cNvGrpSpPr>
          <p:nvPr/>
        </p:nvGrpSpPr>
        <p:grpSpPr>
          <a:xfrm>
            <a:off x="1387368" y="4216789"/>
            <a:ext cx="6520931" cy="2286000"/>
            <a:chOff x="442560" y="2099387"/>
            <a:chExt cx="8297114" cy="2908665"/>
          </a:xfrm>
        </p:grpSpPr>
        <p:grpSp>
          <p:nvGrpSpPr>
            <p:cNvPr id="3" name="Group 2">
              <a:extLst>
                <a:ext uri="{FF2B5EF4-FFF2-40B4-BE49-F238E27FC236}">
                  <a16:creationId xmlns:a16="http://schemas.microsoft.com/office/drawing/2014/main" id="{22B2ECF3-2A35-41D4-B8B5-F4C882944495}"/>
                </a:ext>
              </a:extLst>
            </p:cNvPr>
            <p:cNvGrpSpPr/>
            <p:nvPr/>
          </p:nvGrpSpPr>
          <p:grpSpPr>
            <a:xfrm>
              <a:off x="4049486" y="2099387"/>
              <a:ext cx="1371600" cy="643813"/>
              <a:chOff x="3844212" y="2108718"/>
              <a:chExt cx="1996751" cy="643813"/>
            </a:xfrm>
          </p:grpSpPr>
          <p:sp>
            <p:nvSpPr>
              <p:cNvPr id="33" name="Rectangle 32">
                <a:extLst>
                  <a:ext uri="{FF2B5EF4-FFF2-40B4-BE49-F238E27FC236}">
                    <a16:creationId xmlns:a16="http://schemas.microsoft.com/office/drawing/2014/main" id="{9B0DFB47-D8D1-4AE6-9FD9-FD2BC3A8F170}"/>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34" name="TextBox 33">
                <a:extLst>
                  <a:ext uri="{FF2B5EF4-FFF2-40B4-BE49-F238E27FC236}">
                    <a16:creationId xmlns:a16="http://schemas.microsoft.com/office/drawing/2014/main" id="{2649D072-49B1-4786-9EA9-DDCCC2DF415E}"/>
                  </a:ext>
                </a:extLst>
              </p:cNvPr>
              <p:cNvSpPr txBox="1"/>
              <p:nvPr/>
            </p:nvSpPr>
            <p:spPr>
              <a:xfrm>
                <a:off x="3918857" y="2258008"/>
                <a:ext cx="1838131" cy="375913"/>
              </a:xfrm>
              <a:prstGeom prst="rect">
                <a:avLst/>
              </a:prstGeom>
              <a:noFill/>
            </p:spPr>
            <p:txBody>
              <a:bodyPr wrap="square" rtlCol="0">
                <a:normAutofit fontScale="85000" lnSpcReduction="20000"/>
              </a:bodyPr>
              <a:lstStyle/>
              <a:p>
                <a:pPr algn="ctr"/>
                <a:r>
                  <a:rPr lang="en-US" dirty="0"/>
                  <a:t>OR ISR</a:t>
                </a:r>
              </a:p>
            </p:txBody>
          </p:sp>
        </p:grpSp>
        <p:grpSp>
          <p:nvGrpSpPr>
            <p:cNvPr id="4" name="Group 3">
              <a:extLst>
                <a:ext uri="{FF2B5EF4-FFF2-40B4-BE49-F238E27FC236}">
                  <a16:creationId xmlns:a16="http://schemas.microsoft.com/office/drawing/2014/main" id="{338F62C7-2D93-4B53-B8B5-9F5D7FB36610}"/>
                </a:ext>
              </a:extLst>
            </p:cNvPr>
            <p:cNvGrpSpPr/>
            <p:nvPr/>
          </p:nvGrpSpPr>
          <p:grpSpPr>
            <a:xfrm>
              <a:off x="2032373" y="3323252"/>
              <a:ext cx="1371600" cy="643813"/>
              <a:chOff x="2575249" y="3167193"/>
              <a:chExt cx="1996751" cy="643813"/>
            </a:xfrm>
          </p:grpSpPr>
          <p:sp>
            <p:nvSpPr>
              <p:cNvPr id="31" name="Rectangle 30">
                <a:extLst>
                  <a:ext uri="{FF2B5EF4-FFF2-40B4-BE49-F238E27FC236}">
                    <a16:creationId xmlns:a16="http://schemas.microsoft.com/office/drawing/2014/main" id="{2131584F-5819-44FD-9802-D21B5D4AF239}"/>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32" name="TextBox 31">
                <a:extLst>
                  <a:ext uri="{FF2B5EF4-FFF2-40B4-BE49-F238E27FC236}">
                    <a16:creationId xmlns:a16="http://schemas.microsoft.com/office/drawing/2014/main" id="{446C604A-30A4-4F6C-9F94-A8A137D2B3EC}"/>
                  </a:ext>
                </a:extLst>
              </p:cNvPr>
              <p:cNvSpPr txBox="1"/>
              <p:nvPr/>
            </p:nvSpPr>
            <p:spPr>
              <a:xfrm>
                <a:off x="2649894" y="3316483"/>
                <a:ext cx="1838131" cy="375913"/>
              </a:xfrm>
              <a:prstGeom prst="rect">
                <a:avLst/>
              </a:prstGeom>
              <a:noFill/>
            </p:spPr>
            <p:txBody>
              <a:bodyPr wrap="square" rtlCol="0">
                <a:normAutofit fontScale="85000" lnSpcReduction="20000"/>
              </a:bodyPr>
              <a:lstStyle/>
              <a:p>
                <a:pPr algn="ctr"/>
                <a:r>
                  <a:rPr lang="en-US" dirty="0"/>
                  <a:t>Phrase ISR</a:t>
                </a:r>
              </a:p>
            </p:txBody>
          </p:sp>
        </p:grpSp>
        <p:grpSp>
          <p:nvGrpSpPr>
            <p:cNvPr id="5" name="Group 4">
              <a:extLst>
                <a:ext uri="{FF2B5EF4-FFF2-40B4-BE49-F238E27FC236}">
                  <a16:creationId xmlns:a16="http://schemas.microsoft.com/office/drawing/2014/main" id="{77684E6C-855E-4A61-84F0-0D9DA10BC1DF}"/>
                </a:ext>
              </a:extLst>
            </p:cNvPr>
            <p:cNvGrpSpPr/>
            <p:nvPr/>
          </p:nvGrpSpPr>
          <p:grpSpPr>
            <a:xfrm>
              <a:off x="6609038" y="3318037"/>
              <a:ext cx="1371600" cy="643813"/>
              <a:chOff x="5293567" y="3167193"/>
              <a:chExt cx="1996751" cy="643813"/>
            </a:xfrm>
          </p:grpSpPr>
          <p:sp>
            <p:nvSpPr>
              <p:cNvPr id="29" name="Rectangle 28">
                <a:extLst>
                  <a:ext uri="{FF2B5EF4-FFF2-40B4-BE49-F238E27FC236}">
                    <a16:creationId xmlns:a16="http://schemas.microsoft.com/office/drawing/2014/main" id="{8CBD6C33-265D-420C-A904-B3D78269585E}"/>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30" name="TextBox 29">
                <a:extLst>
                  <a:ext uri="{FF2B5EF4-FFF2-40B4-BE49-F238E27FC236}">
                    <a16:creationId xmlns:a16="http://schemas.microsoft.com/office/drawing/2014/main" id="{B6C148FF-7C7E-4590-A65B-7FEA3C464EA4}"/>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AND ISR</a:t>
                </a:r>
              </a:p>
            </p:txBody>
          </p:sp>
        </p:grpSp>
        <p:grpSp>
          <p:nvGrpSpPr>
            <p:cNvPr id="6" name="Group 5">
              <a:extLst>
                <a:ext uri="{FF2B5EF4-FFF2-40B4-BE49-F238E27FC236}">
                  <a16:creationId xmlns:a16="http://schemas.microsoft.com/office/drawing/2014/main" id="{E8231AA1-81AC-4BBB-AD93-278611488911}"/>
                </a:ext>
              </a:extLst>
            </p:cNvPr>
            <p:cNvGrpSpPr/>
            <p:nvPr/>
          </p:nvGrpSpPr>
          <p:grpSpPr>
            <a:xfrm>
              <a:off x="442560" y="4364239"/>
              <a:ext cx="1371600" cy="643813"/>
              <a:chOff x="5293567" y="3167193"/>
              <a:chExt cx="1996751" cy="643813"/>
            </a:xfrm>
          </p:grpSpPr>
          <p:sp>
            <p:nvSpPr>
              <p:cNvPr id="27" name="Rectangle 26">
                <a:extLst>
                  <a:ext uri="{FF2B5EF4-FFF2-40B4-BE49-F238E27FC236}">
                    <a16:creationId xmlns:a16="http://schemas.microsoft.com/office/drawing/2014/main" id="{841590B4-FEBF-453A-B996-E96B0641B21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8" name="TextBox 27">
                <a:extLst>
                  <a:ext uri="{FF2B5EF4-FFF2-40B4-BE49-F238E27FC236}">
                    <a16:creationId xmlns:a16="http://schemas.microsoft.com/office/drawing/2014/main" id="{F006019B-FD49-4EAE-BF4F-025FA39418C8}"/>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err="1"/>
                  <a:t>apollo</a:t>
                </a:r>
                <a:r>
                  <a:rPr lang="en-US" dirty="0"/>
                  <a:t> ISR</a:t>
                </a:r>
              </a:p>
            </p:txBody>
          </p:sp>
        </p:grpSp>
        <p:grpSp>
          <p:nvGrpSpPr>
            <p:cNvPr id="7" name="Group 6">
              <a:extLst>
                <a:ext uri="{FF2B5EF4-FFF2-40B4-BE49-F238E27FC236}">
                  <a16:creationId xmlns:a16="http://schemas.microsoft.com/office/drawing/2014/main" id="{7EF04E67-3143-4825-AF22-9737B578E4B7}"/>
                </a:ext>
              </a:extLst>
            </p:cNvPr>
            <p:cNvGrpSpPr/>
            <p:nvPr/>
          </p:nvGrpSpPr>
          <p:grpSpPr>
            <a:xfrm>
              <a:off x="2029168" y="4345578"/>
              <a:ext cx="1371600" cy="643813"/>
              <a:chOff x="5293567" y="3167193"/>
              <a:chExt cx="1996751" cy="643813"/>
            </a:xfrm>
          </p:grpSpPr>
          <p:sp>
            <p:nvSpPr>
              <p:cNvPr id="25" name="Rectangle 24">
                <a:extLst>
                  <a:ext uri="{FF2B5EF4-FFF2-40B4-BE49-F238E27FC236}">
                    <a16:creationId xmlns:a16="http://schemas.microsoft.com/office/drawing/2014/main" id="{250A0C49-B335-4895-AF77-0545D433299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6" name="TextBox 25">
                <a:extLst>
                  <a:ext uri="{FF2B5EF4-FFF2-40B4-BE49-F238E27FC236}">
                    <a16:creationId xmlns:a16="http://schemas.microsoft.com/office/drawing/2014/main" id="{1426F91F-E3A8-46F7-8C21-323F7F89488F}"/>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moon ISR</a:t>
                </a:r>
              </a:p>
            </p:txBody>
          </p:sp>
        </p:grpSp>
        <p:grpSp>
          <p:nvGrpSpPr>
            <p:cNvPr id="8" name="Group 7">
              <a:extLst>
                <a:ext uri="{FF2B5EF4-FFF2-40B4-BE49-F238E27FC236}">
                  <a16:creationId xmlns:a16="http://schemas.microsoft.com/office/drawing/2014/main" id="{1ADA1449-B4F6-4928-969A-46526D718201}"/>
                </a:ext>
              </a:extLst>
            </p:cNvPr>
            <p:cNvGrpSpPr/>
            <p:nvPr/>
          </p:nvGrpSpPr>
          <p:grpSpPr>
            <a:xfrm>
              <a:off x="3648974" y="4341443"/>
              <a:ext cx="1371600" cy="643813"/>
              <a:chOff x="5293567" y="3167193"/>
              <a:chExt cx="1996751" cy="643813"/>
            </a:xfrm>
          </p:grpSpPr>
          <p:sp>
            <p:nvSpPr>
              <p:cNvPr id="23" name="Rectangle 22">
                <a:extLst>
                  <a:ext uri="{FF2B5EF4-FFF2-40B4-BE49-F238E27FC236}">
                    <a16:creationId xmlns:a16="http://schemas.microsoft.com/office/drawing/2014/main" id="{8E06D010-2DB5-4D89-9D82-365D7D461066}"/>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4" name="TextBox 23">
                <a:extLst>
                  <a:ext uri="{FF2B5EF4-FFF2-40B4-BE49-F238E27FC236}">
                    <a16:creationId xmlns:a16="http://schemas.microsoft.com/office/drawing/2014/main" id="{D8905A0D-2B48-488E-90AB-FEE0423F3353}"/>
                  </a:ext>
                </a:extLst>
              </p:cNvPr>
              <p:cNvSpPr txBox="1"/>
              <p:nvPr/>
            </p:nvSpPr>
            <p:spPr>
              <a:xfrm>
                <a:off x="5368212" y="3316483"/>
                <a:ext cx="1838131" cy="375913"/>
              </a:xfrm>
              <a:prstGeom prst="rect">
                <a:avLst/>
              </a:prstGeom>
              <a:noFill/>
            </p:spPr>
            <p:txBody>
              <a:bodyPr wrap="square" rtlCol="0">
                <a:normAutofit fontScale="77500" lnSpcReduction="20000"/>
              </a:bodyPr>
              <a:lstStyle/>
              <a:p>
                <a:pPr algn="ctr"/>
                <a:r>
                  <a:rPr lang="en-US" dirty="0"/>
                  <a:t>landing ISR</a:t>
                </a:r>
              </a:p>
            </p:txBody>
          </p:sp>
        </p:grpSp>
        <p:grpSp>
          <p:nvGrpSpPr>
            <p:cNvPr id="9" name="Group 8">
              <a:extLst>
                <a:ext uri="{FF2B5EF4-FFF2-40B4-BE49-F238E27FC236}">
                  <a16:creationId xmlns:a16="http://schemas.microsoft.com/office/drawing/2014/main" id="{13235CEA-A1CE-496F-BEA9-64C902F16ECA}"/>
                </a:ext>
              </a:extLst>
            </p:cNvPr>
            <p:cNvGrpSpPr/>
            <p:nvPr/>
          </p:nvGrpSpPr>
          <p:grpSpPr>
            <a:xfrm>
              <a:off x="5839728" y="4356783"/>
              <a:ext cx="1371600" cy="643813"/>
              <a:chOff x="5293567" y="3167193"/>
              <a:chExt cx="1996751" cy="643813"/>
            </a:xfrm>
          </p:grpSpPr>
          <p:sp>
            <p:nvSpPr>
              <p:cNvPr id="21" name="Rectangle 20">
                <a:extLst>
                  <a:ext uri="{FF2B5EF4-FFF2-40B4-BE49-F238E27FC236}">
                    <a16:creationId xmlns:a16="http://schemas.microsoft.com/office/drawing/2014/main" id="{F01FC55F-E70C-4C67-AF8F-C9FB3E514F2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2" name="TextBox 21">
                <a:extLst>
                  <a:ext uri="{FF2B5EF4-FFF2-40B4-BE49-F238E27FC236}">
                    <a16:creationId xmlns:a16="http://schemas.microsoft.com/office/drawing/2014/main" id="{50A0FE33-747C-4C40-A963-D583D902141F}"/>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apple ISR</a:t>
                </a:r>
              </a:p>
            </p:txBody>
          </p:sp>
        </p:grpSp>
        <p:grpSp>
          <p:nvGrpSpPr>
            <p:cNvPr id="10" name="Group 9">
              <a:extLst>
                <a:ext uri="{FF2B5EF4-FFF2-40B4-BE49-F238E27FC236}">
                  <a16:creationId xmlns:a16="http://schemas.microsoft.com/office/drawing/2014/main" id="{E2F93D2B-A772-4ADB-9667-66A2DF2CBD28}"/>
                </a:ext>
              </a:extLst>
            </p:cNvPr>
            <p:cNvGrpSpPr/>
            <p:nvPr/>
          </p:nvGrpSpPr>
          <p:grpSpPr>
            <a:xfrm>
              <a:off x="7368074" y="4341444"/>
              <a:ext cx="1371600" cy="643813"/>
              <a:chOff x="5293567" y="3167193"/>
              <a:chExt cx="1996751" cy="643813"/>
            </a:xfrm>
          </p:grpSpPr>
          <p:sp>
            <p:nvSpPr>
              <p:cNvPr id="19" name="Rectangle 18">
                <a:extLst>
                  <a:ext uri="{FF2B5EF4-FFF2-40B4-BE49-F238E27FC236}">
                    <a16:creationId xmlns:a16="http://schemas.microsoft.com/office/drawing/2014/main" id="{7C7AE36F-EC4A-494A-852D-102C9527A03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0" name="TextBox 19">
                <a:extLst>
                  <a:ext uri="{FF2B5EF4-FFF2-40B4-BE49-F238E27FC236}">
                    <a16:creationId xmlns:a16="http://schemas.microsoft.com/office/drawing/2014/main" id="{B4C29EB6-2252-4F27-99BF-896AAA9C7AAB}"/>
                  </a:ext>
                </a:extLst>
              </p:cNvPr>
              <p:cNvSpPr txBox="1"/>
              <p:nvPr/>
            </p:nvSpPr>
            <p:spPr>
              <a:xfrm>
                <a:off x="5368212" y="3316483"/>
                <a:ext cx="1838131" cy="375913"/>
              </a:xfrm>
              <a:prstGeom prst="rect">
                <a:avLst/>
              </a:prstGeom>
              <a:noFill/>
            </p:spPr>
            <p:txBody>
              <a:bodyPr wrap="square" rtlCol="0">
                <a:normAutofit fontScale="77500" lnSpcReduction="20000"/>
              </a:bodyPr>
              <a:lstStyle/>
              <a:p>
                <a:pPr algn="ctr"/>
                <a:r>
                  <a:rPr lang="en-US" dirty="0"/>
                  <a:t>banana ISR</a:t>
                </a:r>
              </a:p>
            </p:txBody>
          </p:sp>
        </p:grpSp>
        <p:cxnSp>
          <p:nvCxnSpPr>
            <p:cNvPr id="11" name="Straight Connector 10">
              <a:extLst>
                <a:ext uri="{FF2B5EF4-FFF2-40B4-BE49-F238E27FC236}">
                  <a16:creationId xmlns:a16="http://schemas.microsoft.com/office/drawing/2014/main" id="{BF86148B-304A-4FE4-84FD-0A4BDB1C9D33}"/>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20879A-39C6-47EE-82F4-E3F0173C3CD6}"/>
                </a:ext>
              </a:extLst>
            </p:cNvPr>
            <p:cNvCxnSpPr>
              <a:cxnSpLocks/>
              <a:endCxn id="19"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E86A539-A8A2-4B14-8224-8F118FD8368A}"/>
                </a:ext>
              </a:extLst>
            </p:cNvPr>
            <p:cNvCxnSpPr>
              <a:cxnSpLocks/>
              <a:endCxn id="21"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A7033D5-180D-4623-85EB-41F107190668}"/>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2F3266C-998E-469F-800C-AE1559D5CB16}"/>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92C7A77-997C-48EB-86AC-4F18D8C1C72E}"/>
                </a:ext>
              </a:extLst>
            </p:cNvPr>
            <p:cNvCxnSpPr>
              <a:cxnSpLocks/>
              <a:stCxn id="31" idx="2"/>
              <a:endCxn id="25"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D27B16A-2276-45C0-931D-1DEDFB25AAC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F0F2A4E-67DD-42EB-9B87-6F0D5CFE53F0}"/>
                </a:ext>
              </a:extLst>
            </p:cNvPr>
            <p:cNvSpPr txBox="1"/>
            <p:nvPr/>
          </p:nvSpPr>
          <p:spPr>
            <a:xfrm>
              <a:off x="1351280" y="2455175"/>
              <a:ext cx="2297694" cy="461665"/>
            </a:xfrm>
            <a:prstGeom prst="rect">
              <a:avLst/>
            </a:prstGeom>
            <a:noFill/>
          </p:spPr>
          <p:txBody>
            <a:bodyPr wrap="square" rtlCol="0">
              <a:normAutofit fontScale="70000" lnSpcReduction="20000"/>
            </a:bodyPr>
            <a:lstStyle/>
            <a:p>
              <a:r>
                <a:rPr lang="en-US" sz="2400" i="1" dirty="0">
                  <a:solidFill>
                    <a:srgbClr val="C00000"/>
                  </a:solidFill>
                </a:rPr>
                <a:t>The ISR structure</a:t>
              </a:r>
            </a:p>
          </p:txBody>
        </p:sp>
      </p:grpSp>
      <p:grpSp>
        <p:nvGrpSpPr>
          <p:cNvPr id="35" name="Group 34">
            <a:extLst>
              <a:ext uri="{FF2B5EF4-FFF2-40B4-BE49-F238E27FC236}">
                <a16:creationId xmlns:a16="http://schemas.microsoft.com/office/drawing/2014/main" id="{A9C10AC4-1105-42FC-AAF5-3499C6C60CFE}"/>
              </a:ext>
            </a:extLst>
          </p:cNvPr>
          <p:cNvGrpSpPr>
            <a:grpSpLocks noChangeAspect="1"/>
          </p:cNvGrpSpPr>
          <p:nvPr/>
        </p:nvGrpSpPr>
        <p:grpSpPr>
          <a:xfrm>
            <a:off x="1387368" y="1448677"/>
            <a:ext cx="6520931" cy="2286000"/>
            <a:chOff x="442560" y="2099387"/>
            <a:chExt cx="8297114" cy="2908665"/>
          </a:xfrm>
        </p:grpSpPr>
        <p:grpSp>
          <p:nvGrpSpPr>
            <p:cNvPr id="36" name="Group 35">
              <a:extLst>
                <a:ext uri="{FF2B5EF4-FFF2-40B4-BE49-F238E27FC236}">
                  <a16:creationId xmlns:a16="http://schemas.microsoft.com/office/drawing/2014/main" id="{03A886CD-468B-429C-A001-2A487AD8A9AF}"/>
                </a:ext>
              </a:extLst>
            </p:cNvPr>
            <p:cNvGrpSpPr/>
            <p:nvPr/>
          </p:nvGrpSpPr>
          <p:grpSpPr>
            <a:xfrm>
              <a:off x="4049486" y="2099387"/>
              <a:ext cx="1371600" cy="643813"/>
              <a:chOff x="3844212" y="2108718"/>
              <a:chExt cx="1996751" cy="643813"/>
            </a:xfrm>
          </p:grpSpPr>
          <p:sp>
            <p:nvSpPr>
              <p:cNvPr id="66" name="Rectangle 65">
                <a:extLst>
                  <a:ext uri="{FF2B5EF4-FFF2-40B4-BE49-F238E27FC236}">
                    <a16:creationId xmlns:a16="http://schemas.microsoft.com/office/drawing/2014/main" id="{77484854-CA04-4A53-93FC-CB0654391AF8}"/>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67" name="TextBox 66">
                <a:extLst>
                  <a:ext uri="{FF2B5EF4-FFF2-40B4-BE49-F238E27FC236}">
                    <a16:creationId xmlns:a16="http://schemas.microsoft.com/office/drawing/2014/main" id="{4F783048-E68B-43D7-A67F-C224320423EB}"/>
                  </a:ext>
                </a:extLst>
              </p:cNvPr>
              <p:cNvSpPr txBox="1"/>
              <p:nvPr/>
            </p:nvSpPr>
            <p:spPr>
              <a:xfrm>
                <a:off x="3918857" y="2258008"/>
                <a:ext cx="1838131" cy="375913"/>
              </a:xfrm>
              <a:prstGeom prst="rect">
                <a:avLst/>
              </a:prstGeom>
              <a:noFill/>
            </p:spPr>
            <p:txBody>
              <a:bodyPr wrap="square" rtlCol="0">
                <a:normAutofit fontScale="85000" lnSpcReduction="20000"/>
              </a:bodyPr>
              <a:lstStyle/>
              <a:p>
                <a:pPr algn="ctr"/>
                <a:r>
                  <a:rPr lang="en-US" dirty="0"/>
                  <a:t>OR</a:t>
                </a:r>
              </a:p>
            </p:txBody>
          </p:sp>
        </p:grpSp>
        <p:grpSp>
          <p:nvGrpSpPr>
            <p:cNvPr id="37" name="Group 36">
              <a:extLst>
                <a:ext uri="{FF2B5EF4-FFF2-40B4-BE49-F238E27FC236}">
                  <a16:creationId xmlns:a16="http://schemas.microsoft.com/office/drawing/2014/main" id="{61C10578-A11E-46F3-BE0E-61ABD48CF096}"/>
                </a:ext>
              </a:extLst>
            </p:cNvPr>
            <p:cNvGrpSpPr/>
            <p:nvPr/>
          </p:nvGrpSpPr>
          <p:grpSpPr>
            <a:xfrm>
              <a:off x="2032373" y="3323252"/>
              <a:ext cx="1371600" cy="643813"/>
              <a:chOff x="2575249" y="3167193"/>
              <a:chExt cx="1996751" cy="643813"/>
            </a:xfrm>
          </p:grpSpPr>
          <p:sp>
            <p:nvSpPr>
              <p:cNvPr id="64" name="Rectangle 63">
                <a:extLst>
                  <a:ext uri="{FF2B5EF4-FFF2-40B4-BE49-F238E27FC236}">
                    <a16:creationId xmlns:a16="http://schemas.microsoft.com/office/drawing/2014/main" id="{C948ABFD-1FA1-4DB9-A7AA-665A00ACAA82}"/>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65" name="TextBox 64">
                <a:extLst>
                  <a:ext uri="{FF2B5EF4-FFF2-40B4-BE49-F238E27FC236}">
                    <a16:creationId xmlns:a16="http://schemas.microsoft.com/office/drawing/2014/main" id="{0F3DDCA2-359A-402D-9C22-C97198781936}"/>
                  </a:ext>
                </a:extLst>
              </p:cNvPr>
              <p:cNvSpPr txBox="1"/>
              <p:nvPr/>
            </p:nvSpPr>
            <p:spPr>
              <a:xfrm>
                <a:off x="2649894" y="3316483"/>
                <a:ext cx="1838131" cy="375913"/>
              </a:xfrm>
              <a:prstGeom prst="rect">
                <a:avLst/>
              </a:prstGeom>
              <a:noFill/>
            </p:spPr>
            <p:txBody>
              <a:bodyPr wrap="square" rtlCol="0">
                <a:normAutofit fontScale="85000" lnSpcReduction="20000"/>
              </a:bodyPr>
              <a:lstStyle/>
              <a:p>
                <a:pPr algn="ctr"/>
                <a:r>
                  <a:rPr lang="en-US" dirty="0"/>
                  <a:t>Phrase</a:t>
                </a:r>
              </a:p>
            </p:txBody>
          </p:sp>
        </p:grpSp>
        <p:grpSp>
          <p:nvGrpSpPr>
            <p:cNvPr id="38" name="Group 37">
              <a:extLst>
                <a:ext uri="{FF2B5EF4-FFF2-40B4-BE49-F238E27FC236}">
                  <a16:creationId xmlns:a16="http://schemas.microsoft.com/office/drawing/2014/main" id="{58030774-A2CD-405E-B2B6-2187532B7409}"/>
                </a:ext>
              </a:extLst>
            </p:cNvPr>
            <p:cNvGrpSpPr/>
            <p:nvPr/>
          </p:nvGrpSpPr>
          <p:grpSpPr>
            <a:xfrm>
              <a:off x="6609038" y="3318037"/>
              <a:ext cx="1371600" cy="643813"/>
              <a:chOff x="5293567" y="3167193"/>
              <a:chExt cx="1996751" cy="643813"/>
            </a:xfrm>
          </p:grpSpPr>
          <p:sp>
            <p:nvSpPr>
              <p:cNvPr id="62" name="Rectangle 61">
                <a:extLst>
                  <a:ext uri="{FF2B5EF4-FFF2-40B4-BE49-F238E27FC236}">
                    <a16:creationId xmlns:a16="http://schemas.microsoft.com/office/drawing/2014/main" id="{C9E5E154-5FC3-480A-85B5-D445CDCFACFF}"/>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63" name="TextBox 62">
                <a:extLst>
                  <a:ext uri="{FF2B5EF4-FFF2-40B4-BE49-F238E27FC236}">
                    <a16:creationId xmlns:a16="http://schemas.microsoft.com/office/drawing/2014/main" id="{3EF8E1F6-F5E9-4294-B5CD-FB58B601A412}"/>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AND</a:t>
                </a:r>
              </a:p>
            </p:txBody>
          </p:sp>
        </p:grpSp>
        <p:grpSp>
          <p:nvGrpSpPr>
            <p:cNvPr id="39" name="Group 38">
              <a:extLst>
                <a:ext uri="{FF2B5EF4-FFF2-40B4-BE49-F238E27FC236}">
                  <a16:creationId xmlns:a16="http://schemas.microsoft.com/office/drawing/2014/main" id="{4DF89430-9611-470C-A765-FE12239B14D9}"/>
                </a:ext>
              </a:extLst>
            </p:cNvPr>
            <p:cNvGrpSpPr/>
            <p:nvPr/>
          </p:nvGrpSpPr>
          <p:grpSpPr>
            <a:xfrm>
              <a:off x="442560" y="4364239"/>
              <a:ext cx="1371600" cy="643813"/>
              <a:chOff x="5293567" y="3167193"/>
              <a:chExt cx="1996751" cy="643813"/>
            </a:xfrm>
          </p:grpSpPr>
          <p:sp>
            <p:nvSpPr>
              <p:cNvPr id="60" name="Rectangle 59">
                <a:extLst>
                  <a:ext uri="{FF2B5EF4-FFF2-40B4-BE49-F238E27FC236}">
                    <a16:creationId xmlns:a16="http://schemas.microsoft.com/office/drawing/2014/main" id="{37AECF2F-AB83-45EE-9CD8-098E0451474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61" name="TextBox 60">
                <a:extLst>
                  <a:ext uri="{FF2B5EF4-FFF2-40B4-BE49-F238E27FC236}">
                    <a16:creationId xmlns:a16="http://schemas.microsoft.com/office/drawing/2014/main" id="{4F09CE33-C610-4677-AACD-5640D54D52A4}"/>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a:t>
                </a:r>
                <a:r>
                  <a:rPr lang="en-US" dirty="0" err="1"/>
                  <a:t>apollo</a:t>
                </a:r>
                <a:r>
                  <a:rPr lang="en-US" dirty="0"/>
                  <a:t>"</a:t>
                </a:r>
              </a:p>
            </p:txBody>
          </p:sp>
        </p:grpSp>
        <p:grpSp>
          <p:nvGrpSpPr>
            <p:cNvPr id="40" name="Group 39">
              <a:extLst>
                <a:ext uri="{FF2B5EF4-FFF2-40B4-BE49-F238E27FC236}">
                  <a16:creationId xmlns:a16="http://schemas.microsoft.com/office/drawing/2014/main" id="{B5F25EFC-386B-4440-8D54-88EE6D178F2D}"/>
                </a:ext>
              </a:extLst>
            </p:cNvPr>
            <p:cNvGrpSpPr/>
            <p:nvPr/>
          </p:nvGrpSpPr>
          <p:grpSpPr>
            <a:xfrm>
              <a:off x="2029168" y="4345578"/>
              <a:ext cx="1371600" cy="643813"/>
              <a:chOff x="5293567" y="3167193"/>
              <a:chExt cx="1996751" cy="643813"/>
            </a:xfrm>
          </p:grpSpPr>
          <p:sp>
            <p:nvSpPr>
              <p:cNvPr id="58" name="Rectangle 57">
                <a:extLst>
                  <a:ext uri="{FF2B5EF4-FFF2-40B4-BE49-F238E27FC236}">
                    <a16:creationId xmlns:a16="http://schemas.microsoft.com/office/drawing/2014/main" id="{EACFA542-F2DD-4651-8CA9-5FF838A5A0B4}"/>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9" name="TextBox 58">
                <a:extLst>
                  <a:ext uri="{FF2B5EF4-FFF2-40B4-BE49-F238E27FC236}">
                    <a16:creationId xmlns:a16="http://schemas.microsoft.com/office/drawing/2014/main" id="{998E4540-A3AD-4D66-B6F1-BC74F4D39F48}"/>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"moon"</a:t>
                </a:r>
              </a:p>
            </p:txBody>
          </p:sp>
        </p:grpSp>
        <p:grpSp>
          <p:nvGrpSpPr>
            <p:cNvPr id="41" name="Group 40">
              <a:extLst>
                <a:ext uri="{FF2B5EF4-FFF2-40B4-BE49-F238E27FC236}">
                  <a16:creationId xmlns:a16="http://schemas.microsoft.com/office/drawing/2014/main" id="{71FC04ED-61B9-4500-9C53-A0571B574FBB}"/>
                </a:ext>
              </a:extLst>
            </p:cNvPr>
            <p:cNvGrpSpPr/>
            <p:nvPr/>
          </p:nvGrpSpPr>
          <p:grpSpPr>
            <a:xfrm>
              <a:off x="3648974" y="4341443"/>
              <a:ext cx="1371600" cy="643813"/>
              <a:chOff x="5293567" y="3167193"/>
              <a:chExt cx="1996751" cy="643813"/>
            </a:xfrm>
          </p:grpSpPr>
          <p:sp>
            <p:nvSpPr>
              <p:cNvPr id="56" name="Rectangle 55">
                <a:extLst>
                  <a:ext uri="{FF2B5EF4-FFF2-40B4-BE49-F238E27FC236}">
                    <a16:creationId xmlns:a16="http://schemas.microsoft.com/office/drawing/2014/main" id="{5E85E1C3-D75B-4E15-A72B-51CA96C342B5}"/>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7" name="TextBox 56">
                <a:extLst>
                  <a:ext uri="{FF2B5EF4-FFF2-40B4-BE49-F238E27FC236}">
                    <a16:creationId xmlns:a16="http://schemas.microsoft.com/office/drawing/2014/main" id="{5BDE214F-BB53-4629-867D-AAA084084135}"/>
                  </a:ext>
                </a:extLst>
              </p:cNvPr>
              <p:cNvSpPr txBox="1"/>
              <p:nvPr/>
            </p:nvSpPr>
            <p:spPr>
              <a:xfrm>
                <a:off x="5368212" y="3316483"/>
                <a:ext cx="1838130" cy="369332"/>
              </a:xfrm>
              <a:prstGeom prst="rect">
                <a:avLst/>
              </a:prstGeom>
              <a:noFill/>
            </p:spPr>
            <p:txBody>
              <a:bodyPr wrap="square" rtlCol="0">
                <a:normAutofit fontScale="85000" lnSpcReduction="20000"/>
              </a:bodyPr>
              <a:lstStyle/>
              <a:p>
                <a:pPr algn="ctr"/>
                <a:r>
                  <a:rPr lang="en-US" dirty="0"/>
                  <a:t>"landing"</a:t>
                </a:r>
              </a:p>
            </p:txBody>
          </p:sp>
        </p:grpSp>
        <p:grpSp>
          <p:nvGrpSpPr>
            <p:cNvPr id="42" name="Group 41">
              <a:extLst>
                <a:ext uri="{FF2B5EF4-FFF2-40B4-BE49-F238E27FC236}">
                  <a16:creationId xmlns:a16="http://schemas.microsoft.com/office/drawing/2014/main" id="{AA9CAABF-B552-48B8-A481-B901D20B6E0E}"/>
                </a:ext>
              </a:extLst>
            </p:cNvPr>
            <p:cNvGrpSpPr/>
            <p:nvPr/>
          </p:nvGrpSpPr>
          <p:grpSpPr>
            <a:xfrm>
              <a:off x="5839728" y="4356783"/>
              <a:ext cx="1371600" cy="643813"/>
              <a:chOff x="5293567" y="3167193"/>
              <a:chExt cx="1996751" cy="643813"/>
            </a:xfrm>
          </p:grpSpPr>
          <p:sp>
            <p:nvSpPr>
              <p:cNvPr id="54" name="Rectangle 53">
                <a:extLst>
                  <a:ext uri="{FF2B5EF4-FFF2-40B4-BE49-F238E27FC236}">
                    <a16:creationId xmlns:a16="http://schemas.microsoft.com/office/drawing/2014/main" id="{B9844866-3147-4246-940D-CBC88BF20E8B}"/>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5" name="TextBox 54">
                <a:extLst>
                  <a:ext uri="{FF2B5EF4-FFF2-40B4-BE49-F238E27FC236}">
                    <a16:creationId xmlns:a16="http://schemas.microsoft.com/office/drawing/2014/main" id="{BAE6781E-D759-45F0-B29D-C5F70A9C5FED}"/>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"apple"</a:t>
                </a:r>
              </a:p>
            </p:txBody>
          </p:sp>
        </p:grpSp>
        <p:grpSp>
          <p:nvGrpSpPr>
            <p:cNvPr id="43" name="Group 42">
              <a:extLst>
                <a:ext uri="{FF2B5EF4-FFF2-40B4-BE49-F238E27FC236}">
                  <a16:creationId xmlns:a16="http://schemas.microsoft.com/office/drawing/2014/main" id="{3C1A27BC-F126-4E3E-8F83-E74479F3E2E2}"/>
                </a:ext>
              </a:extLst>
            </p:cNvPr>
            <p:cNvGrpSpPr/>
            <p:nvPr/>
          </p:nvGrpSpPr>
          <p:grpSpPr>
            <a:xfrm>
              <a:off x="7368074" y="4341444"/>
              <a:ext cx="1371600" cy="643813"/>
              <a:chOff x="5293567" y="3167193"/>
              <a:chExt cx="1996751" cy="643813"/>
            </a:xfrm>
          </p:grpSpPr>
          <p:sp>
            <p:nvSpPr>
              <p:cNvPr id="52" name="Rectangle 51">
                <a:extLst>
                  <a:ext uri="{FF2B5EF4-FFF2-40B4-BE49-F238E27FC236}">
                    <a16:creationId xmlns:a16="http://schemas.microsoft.com/office/drawing/2014/main" id="{8291F838-54DD-49C2-8732-ED6D393ABDC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3" name="TextBox 52">
                <a:extLst>
                  <a:ext uri="{FF2B5EF4-FFF2-40B4-BE49-F238E27FC236}">
                    <a16:creationId xmlns:a16="http://schemas.microsoft.com/office/drawing/2014/main" id="{C59200BC-EF54-47D5-95C0-1AE56A0F0271}"/>
                  </a:ext>
                </a:extLst>
              </p:cNvPr>
              <p:cNvSpPr txBox="1"/>
              <p:nvPr/>
            </p:nvSpPr>
            <p:spPr>
              <a:xfrm>
                <a:off x="5368212" y="3316483"/>
                <a:ext cx="1838130" cy="369332"/>
              </a:xfrm>
              <a:prstGeom prst="rect">
                <a:avLst/>
              </a:prstGeom>
              <a:noFill/>
            </p:spPr>
            <p:txBody>
              <a:bodyPr wrap="square" rtlCol="0">
                <a:normAutofit fontScale="85000" lnSpcReduction="20000"/>
              </a:bodyPr>
              <a:lstStyle/>
              <a:p>
                <a:pPr algn="ctr"/>
                <a:r>
                  <a:rPr lang="en-US" dirty="0"/>
                  <a:t>"banana"</a:t>
                </a:r>
              </a:p>
            </p:txBody>
          </p:sp>
        </p:grpSp>
        <p:cxnSp>
          <p:nvCxnSpPr>
            <p:cNvPr id="44" name="Straight Connector 43">
              <a:extLst>
                <a:ext uri="{FF2B5EF4-FFF2-40B4-BE49-F238E27FC236}">
                  <a16:creationId xmlns:a16="http://schemas.microsoft.com/office/drawing/2014/main" id="{80280ECB-0091-4F56-A749-33542F5C6AE9}"/>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FF04C31-8DD0-41C6-9866-ECE8924188FF}"/>
                </a:ext>
              </a:extLst>
            </p:cNvPr>
            <p:cNvCxnSpPr>
              <a:cxnSpLocks/>
              <a:endCxn id="52"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1CB5BA8-FAFE-4631-B993-EBB1DBDB3192}"/>
                </a:ext>
              </a:extLst>
            </p:cNvPr>
            <p:cNvCxnSpPr>
              <a:cxnSpLocks/>
              <a:endCxn id="54"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49986C0-231B-485F-AE23-CF0920046E7D}"/>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91487FC-5082-423A-99BD-5A9C85EEF64F}"/>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2F21389-C0C7-442C-AC22-66294058B796}"/>
                </a:ext>
              </a:extLst>
            </p:cNvPr>
            <p:cNvCxnSpPr>
              <a:cxnSpLocks/>
              <a:stCxn id="64" idx="2"/>
              <a:endCxn id="58"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CA18566-0501-49C7-AC4B-0D14B331EB1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02E106C6-A519-4413-9EB5-AE09421044CB}"/>
                </a:ext>
              </a:extLst>
            </p:cNvPr>
            <p:cNvSpPr txBox="1"/>
            <p:nvPr/>
          </p:nvSpPr>
          <p:spPr>
            <a:xfrm>
              <a:off x="1617600" y="2455176"/>
              <a:ext cx="2031375" cy="461665"/>
            </a:xfrm>
            <a:prstGeom prst="rect">
              <a:avLst/>
            </a:prstGeom>
            <a:noFill/>
          </p:spPr>
          <p:txBody>
            <a:bodyPr wrap="square" rtlCol="0">
              <a:normAutofit fontScale="77500" lnSpcReduction="20000"/>
            </a:bodyPr>
            <a:lstStyle/>
            <a:p>
              <a:r>
                <a:rPr lang="en-US" sz="2400" i="1" dirty="0">
                  <a:solidFill>
                    <a:srgbClr val="C00000"/>
                  </a:solidFill>
                </a:rPr>
                <a:t>The parse tree</a:t>
              </a:r>
            </a:p>
          </p:txBody>
        </p:sp>
      </p:grpSp>
      <p:sp>
        <p:nvSpPr>
          <p:cNvPr id="68" name="TextBox 67">
            <a:extLst>
              <a:ext uri="{FF2B5EF4-FFF2-40B4-BE49-F238E27FC236}">
                <a16:creationId xmlns:a16="http://schemas.microsoft.com/office/drawing/2014/main" id="{A18E8553-BE47-4B24-B7CF-25F45C39965C}"/>
              </a:ext>
            </a:extLst>
          </p:cNvPr>
          <p:cNvSpPr txBox="1"/>
          <p:nvPr/>
        </p:nvSpPr>
        <p:spPr>
          <a:xfrm>
            <a:off x="796583" y="504853"/>
            <a:ext cx="4143436" cy="923330"/>
          </a:xfrm>
          <a:prstGeom prst="rect">
            <a:avLst/>
          </a:prstGeom>
          <a:noFill/>
        </p:spPr>
        <p:txBody>
          <a:bodyPr wrap="square" rtlCol="0">
            <a:spAutoFit/>
          </a:bodyPr>
          <a:lstStyle/>
          <a:p>
            <a:r>
              <a:rPr lang="en-US" dirty="0"/>
              <a:t>"</a:t>
            </a:r>
            <a:r>
              <a:rPr lang="en-US" dirty="0" err="1"/>
              <a:t>apollo</a:t>
            </a:r>
            <a:r>
              <a:rPr lang="en-US" dirty="0"/>
              <a:t> moon landing" | ( apple banana )</a:t>
            </a:r>
          </a:p>
          <a:p>
            <a:endParaRPr lang="en-US" dirty="0"/>
          </a:p>
          <a:p>
            <a:r>
              <a:rPr lang="en-US" dirty="0"/>
              <a:t>The trees are the same.</a:t>
            </a:r>
          </a:p>
        </p:txBody>
      </p:sp>
    </p:spTree>
    <p:extLst>
      <p:ext uri="{BB962C8B-B14F-4D97-AF65-F5344CB8AC3E}">
        <p14:creationId xmlns:p14="http://schemas.microsoft.com/office/powerpoint/2010/main" val="1263730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 name="Group 153">
            <a:extLst>
              <a:ext uri="{FF2B5EF4-FFF2-40B4-BE49-F238E27FC236}">
                <a16:creationId xmlns:a16="http://schemas.microsoft.com/office/drawing/2014/main" id="{BF024A2F-22EE-4E6F-BD7C-32259F1C1747}"/>
              </a:ext>
            </a:extLst>
          </p:cNvPr>
          <p:cNvGrpSpPr/>
          <p:nvPr/>
        </p:nvGrpSpPr>
        <p:grpSpPr>
          <a:xfrm>
            <a:off x="595500" y="626993"/>
            <a:ext cx="2190577" cy="1350976"/>
            <a:chOff x="380638" y="237344"/>
            <a:chExt cx="2190577" cy="1350976"/>
          </a:xfrm>
        </p:grpSpPr>
        <p:grpSp>
          <p:nvGrpSpPr>
            <p:cNvPr id="106" name="Group 105">
              <a:extLst>
                <a:ext uri="{FF2B5EF4-FFF2-40B4-BE49-F238E27FC236}">
                  <a16:creationId xmlns:a16="http://schemas.microsoft.com/office/drawing/2014/main" id="{2E1CE8FF-40AB-45E4-A3A5-F3D35C44A551}"/>
                </a:ext>
              </a:extLst>
            </p:cNvPr>
            <p:cNvGrpSpPr/>
            <p:nvPr/>
          </p:nvGrpSpPr>
          <p:grpSpPr>
            <a:xfrm>
              <a:off x="950763" y="237344"/>
              <a:ext cx="1016473" cy="516936"/>
              <a:chOff x="5293567" y="3167193"/>
              <a:chExt cx="1996751" cy="643813"/>
            </a:xfrm>
          </p:grpSpPr>
          <p:sp>
            <p:nvSpPr>
              <p:cNvPr id="115" name="Rectangle 114">
                <a:extLst>
                  <a:ext uri="{FF2B5EF4-FFF2-40B4-BE49-F238E27FC236}">
                    <a16:creationId xmlns:a16="http://schemas.microsoft.com/office/drawing/2014/main" id="{AD69271A-F9FA-46DE-BBB2-EC27E6F3E6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16" name="TextBox 115">
                <a:extLst>
                  <a:ext uri="{FF2B5EF4-FFF2-40B4-BE49-F238E27FC236}">
                    <a16:creationId xmlns:a16="http://schemas.microsoft.com/office/drawing/2014/main" id="{2E137610-3B10-4275-8655-0B4E079A486B}"/>
                  </a:ext>
                </a:extLst>
              </p:cNvPr>
              <p:cNvSpPr txBox="1"/>
              <p:nvPr/>
            </p:nvSpPr>
            <p:spPr>
              <a:xfrm>
                <a:off x="5368212" y="3316483"/>
                <a:ext cx="1838131" cy="375913"/>
              </a:xfrm>
              <a:prstGeom prst="rect">
                <a:avLst/>
              </a:prstGeom>
              <a:noFill/>
            </p:spPr>
            <p:txBody>
              <a:bodyPr wrap="square" rtlCol="0">
                <a:noAutofit/>
              </a:bodyPr>
              <a:lstStyle/>
              <a:p>
                <a:pPr algn="ctr"/>
                <a:r>
                  <a:rPr lang="en-US" sz="1100" dirty="0"/>
                  <a:t>AND ISR</a:t>
                </a:r>
              </a:p>
            </p:txBody>
          </p:sp>
        </p:grpSp>
        <p:grpSp>
          <p:nvGrpSpPr>
            <p:cNvPr id="107" name="Group 106">
              <a:extLst>
                <a:ext uri="{FF2B5EF4-FFF2-40B4-BE49-F238E27FC236}">
                  <a16:creationId xmlns:a16="http://schemas.microsoft.com/office/drawing/2014/main" id="{0FCD2AD3-A8ED-47DC-92C3-312F28F7A8CD}"/>
                </a:ext>
              </a:extLst>
            </p:cNvPr>
            <p:cNvGrpSpPr/>
            <p:nvPr/>
          </p:nvGrpSpPr>
          <p:grpSpPr>
            <a:xfrm>
              <a:off x="380638" y="1071384"/>
              <a:ext cx="1016473" cy="516936"/>
              <a:chOff x="5293567" y="3167193"/>
              <a:chExt cx="1996751" cy="643813"/>
            </a:xfrm>
          </p:grpSpPr>
          <p:sp>
            <p:nvSpPr>
              <p:cNvPr id="113" name="Rectangle 112">
                <a:extLst>
                  <a:ext uri="{FF2B5EF4-FFF2-40B4-BE49-F238E27FC236}">
                    <a16:creationId xmlns:a16="http://schemas.microsoft.com/office/drawing/2014/main" id="{B2DB4806-31A1-4B44-91FA-CA87AB8F9B18}"/>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14" name="TextBox 113">
                <a:extLst>
                  <a:ext uri="{FF2B5EF4-FFF2-40B4-BE49-F238E27FC236}">
                    <a16:creationId xmlns:a16="http://schemas.microsoft.com/office/drawing/2014/main" id="{AE0A00FC-FC22-4692-8EE2-E86458C3326F}"/>
                  </a:ext>
                </a:extLst>
              </p:cNvPr>
              <p:cNvSpPr txBox="1"/>
              <p:nvPr/>
            </p:nvSpPr>
            <p:spPr>
              <a:xfrm>
                <a:off x="5368212" y="3316483"/>
                <a:ext cx="1838131" cy="375913"/>
              </a:xfrm>
              <a:prstGeom prst="rect">
                <a:avLst/>
              </a:prstGeom>
              <a:noFill/>
            </p:spPr>
            <p:txBody>
              <a:bodyPr wrap="square" rtlCol="0">
                <a:noAutofit/>
              </a:bodyPr>
              <a:lstStyle/>
              <a:p>
                <a:pPr algn="ctr"/>
                <a:r>
                  <a:rPr lang="en-US" sz="1100" dirty="0"/>
                  <a:t>apple ISR</a:t>
                </a:r>
              </a:p>
            </p:txBody>
          </p:sp>
        </p:grpSp>
        <p:grpSp>
          <p:nvGrpSpPr>
            <p:cNvPr id="108" name="Group 107">
              <a:extLst>
                <a:ext uri="{FF2B5EF4-FFF2-40B4-BE49-F238E27FC236}">
                  <a16:creationId xmlns:a16="http://schemas.microsoft.com/office/drawing/2014/main" id="{8C03A13C-5104-4B06-9A30-B63F94A495BC}"/>
                </a:ext>
              </a:extLst>
            </p:cNvPr>
            <p:cNvGrpSpPr/>
            <p:nvPr/>
          </p:nvGrpSpPr>
          <p:grpSpPr>
            <a:xfrm>
              <a:off x="1554742" y="1071384"/>
              <a:ext cx="1016473" cy="516936"/>
              <a:chOff x="5293567" y="3167193"/>
              <a:chExt cx="1996751" cy="643813"/>
            </a:xfrm>
          </p:grpSpPr>
          <p:sp>
            <p:nvSpPr>
              <p:cNvPr id="111" name="Rectangle 110">
                <a:extLst>
                  <a:ext uri="{FF2B5EF4-FFF2-40B4-BE49-F238E27FC236}">
                    <a16:creationId xmlns:a16="http://schemas.microsoft.com/office/drawing/2014/main" id="{B8D3EFFD-4D61-4B85-9D28-E9837228A77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12" name="TextBox 111">
                <a:extLst>
                  <a:ext uri="{FF2B5EF4-FFF2-40B4-BE49-F238E27FC236}">
                    <a16:creationId xmlns:a16="http://schemas.microsoft.com/office/drawing/2014/main" id="{9268A03B-5F7E-4642-A60E-E82C837F89F1}"/>
                  </a:ext>
                </a:extLst>
              </p:cNvPr>
              <p:cNvSpPr txBox="1"/>
              <p:nvPr/>
            </p:nvSpPr>
            <p:spPr>
              <a:xfrm>
                <a:off x="5368212" y="3316483"/>
                <a:ext cx="1838131" cy="375913"/>
              </a:xfrm>
              <a:prstGeom prst="rect">
                <a:avLst/>
              </a:prstGeom>
              <a:noFill/>
            </p:spPr>
            <p:txBody>
              <a:bodyPr wrap="square" rtlCol="0">
                <a:noAutofit/>
              </a:bodyPr>
              <a:lstStyle/>
              <a:p>
                <a:pPr algn="ctr"/>
                <a:r>
                  <a:rPr lang="en-US" sz="1100" dirty="0"/>
                  <a:t>banana ISR</a:t>
                </a:r>
              </a:p>
            </p:txBody>
          </p:sp>
        </p:grpSp>
        <p:cxnSp>
          <p:nvCxnSpPr>
            <p:cNvPr id="109" name="Straight Connector 108">
              <a:extLst>
                <a:ext uri="{FF2B5EF4-FFF2-40B4-BE49-F238E27FC236}">
                  <a16:creationId xmlns:a16="http://schemas.microsoft.com/office/drawing/2014/main" id="{ADFE8795-9B81-42A4-8A89-DEF7DA1AF914}"/>
                </a:ext>
              </a:extLst>
            </p:cNvPr>
            <p:cNvCxnSpPr>
              <a:cxnSpLocks/>
              <a:endCxn id="111" idx="0"/>
            </p:cNvCxnSpPr>
            <p:nvPr/>
          </p:nvCxnSpPr>
          <p:spPr>
            <a:xfrm>
              <a:off x="1716296" y="757910"/>
              <a:ext cx="346682" cy="31347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2940CBD1-2CF2-4B84-A1BF-995A703B0C54}"/>
                </a:ext>
              </a:extLst>
            </p:cNvPr>
            <p:cNvCxnSpPr>
              <a:cxnSpLocks/>
              <a:endCxn id="113" idx="0"/>
            </p:cNvCxnSpPr>
            <p:nvPr/>
          </p:nvCxnSpPr>
          <p:spPr>
            <a:xfrm flipH="1">
              <a:off x="888875" y="748501"/>
              <a:ext cx="381191" cy="322883"/>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E09043F7-7AF3-4E68-B54A-7FA3FEFA6CA1}"/>
              </a:ext>
            </a:extLst>
          </p:cNvPr>
          <p:cNvGrpSpPr/>
          <p:nvPr/>
        </p:nvGrpSpPr>
        <p:grpSpPr>
          <a:xfrm>
            <a:off x="595500" y="4436681"/>
            <a:ext cx="1065719" cy="564318"/>
            <a:chOff x="5293567" y="3167193"/>
            <a:chExt cx="1996751" cy="643813"/>
          </a:xfrm>
        </p:grpSpPr>
        <p:sp>
          <p:nvSpPr>
            <p:cNvPr id="21" name="Rectangle 20">
              <a:extLst>
                <a:ext uri="{FF2B5EF4-FFF2-40B4-BE49-F238E27FC236}">
                  <a16:creationId xmlns:a16="http://schemas.microsoft.com/office/drawing/2014/main" id="{61C0A309-D62D-457C-ADBA-848D0EC8879D}"/>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22" name="TextBox 21">
              <a:extLst>
                <a:ext uri="{FF2B5EF4-FFF2-40B4-BE49-F238E27FC236}">
                  <a16:creationId xmlns:a16="http://schemas.microsoft.com/office/drawing/2014/main" id="{FC4A9411-BDD7-42E9-BF87-BF9C9B8D4D6B}"/>
                </a:ext>
              </a:extLst>
            </p:cNvPr>
            <p:cNvSpPr txBox="1"/>
            <p:nvPr/>
          </p:nvSpPr>
          <p:spPr>
            <a:xfrm>
              <a:off x="5368212" y="3316483"/>
              <a:ext cx="1838131" cy="375913"/>
            </a:xfrm>
            <a:prstGeom prst="rect">
              <a:avLst/>
            </a:prstGeom>
            <a:noFill/>
          </p:spPr>
          <p:txBody>
            <a:bodyPr wrap="square" rtlCol="0">
              <a:noAutofit/>
            </a:bodyPr>
            <a:lstStyle/>
            <a:p>
              <a:pPr algn="ctr"/>
              <a:r>
                <a:rPr lang="en-US" sz="1100" dirty="0"/>
                <a:t>@apple ISR</a:t>
              </a:r>
            </a:p>
          </p:txBody>
        </p:sp>
      </p:grpSp>
      <p:grpSp>
        <p:nvGrpSpPr>
          <p:cNvPr id="10" name="Group 9">
            <a:extLst>
              <a:ext uri="{FF2B5EF4-FFF2-40B4-BE49-F238E27FC236}">
                <a16:creationId xmlns:a16="http://schemas.microsoft.com/office/drawing/2014/main" id="{DCC5B681-5722-459A-88A0-5EA0E22C9367}"/>
              </a:ext>
            </a:extLst>
          </p:cNvPr>
          <p:cNvGrpSpPr/>
          <p:nvPr/>
        </p:nvGrpSpPr>
        <p:grpSpPr>
          <a:xfrm>
            <a:off x="7159946" y="4436681"/>
            <a:ext cx="1065719" cy="564318"/>
            <a:chOff x="5293567" y="3167193"/>
            <a:chExt cx="1996751" cy="643813"/>
          </a:xfrm>
        </p:grpSpPr>
        <p:sp>
          <p:nvSpPr>
            <p:cNvPr id="19" name="Rectangle 18">
              <a:extLst>
                <a:ext uri="{FF2B5EF4-FFF2-40B4-BE49-F238E27FC236}">
                  <a16:creationId xmlns:a16="http://schemas.microsoft.com/office/drawing/2014/main" id="{429D48DA-3BEE-41D8-8B52-C1FD2932BEE5}"/>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20" name="TextBox 19">
              <a:extLst>
                <a:ext uri="{FF2B5EF4-FFF2-40B4-BE49-F238E27FC236}">
                  <a16:creationId xmlns:a16="http://schemas.microsoft.com/office/drawing/2014/main" id="{F25F86CC-6F7E-4128-88B6-8AB05A90A1D2}"/>
                </a:ext>
              </a:extLst>
            </p:cNvPr>
            <p:cNvSpPr txBox="1"/>
            <p:nvPr/>
          </p:nvSpPr>
          <p:spPr>
            <a:xfrm>
              <a:off x="5368212" y="3316483"/>
              <a:ext cx="1838131" cy="375913"/>
            </a:xfrm>
            <a:prstGeom prst="rect">
              <a:avLst/>
            </a:prstGeom>
            <a:noFill/>
          </p:spPr>
          <p:txBody>
            <a:bodyPr wrap="square" rtlCol="0">
              <a:noAutofit/>
            </a:bodyPr>
            <a:lstStyle/>
            <a:p>
              <a:pPr algn="ctr"/>
              <a:r>
                <a:rPr lang="en-US" sz="1100" dirty="0"/>
                <a:t>banana ISR</a:t>
              </a:r>
            </a:p>
          </p:txBody>
        </p:sp>
      </p:grpSp>
      <p:cxnSp>
        <p:nvCxnSpPr>
          <p:cNvPr id="12" name="Straight Connector 11">
            <a:extLst>
              <a:ext uri="{FF2B5EF4-FFF2-40B4-BE49-F238E27FC236}">
                <a16:creationId xmlns:a16="http://schemas.microsoft.com/office/drawing/2014/main" id="{F6A54F59-29E5-4E91-AE1A-5E4A442FA370}"/>
              </a:ext>
            </a:extLst>
          </p:cNvPr>
          <p:cNvCxnSpPr>
            <a:cxnSpLocks/>
            <a:stCxn id="136" idx="2"/>
            <a:endCxn id="19" idx="0"/>
          </p:cNvCxnSpPr>
          <p:nvPr/>
        </p:nvCxnSpPr>
        <p:spPr>
          <a:xfrm>
            <a:off x="6265579" y="4094474"/>
            <a:ext cx="1427227" cy="342207"/>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10BD5BE0-C43D-4F96-8634-94D4E3C7D21C}"/>
              </a:ext>
            </a:extLst>
          </p:cNvPr>
          <p:cNvGrpSpPr/>
          <p:nvPr/>
        </p:nvGrpSpPr>
        <p:grpSpPr>
          <a:xfrm>
            <a:off x="1226751" y="5147150"/>
            <a:ext cx="1065719" cy="564318"/>
            <a:chOff x="5293567" y="3167193"/>
            <a:chExt cx="1996751" cy="643813"/>
          </a:xfrm>
        </p:grpSpPr>
        <p:sp>
          <p:nvSpPr>
            <p:cNvPr id="77" name="Rectangle 76">
              <a:extLst>
                <a:ext uri="{FF2B5EF4-FFF2-40B4-BE49-F238E27FC236}">
                  <a16:creationId xmlns:a16="http://schemas.microsoft.com/office/drawing/2014/main" id="{500130F7-9CC7-4CFB-B97B-0758018F0BE5}"/>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78" name="TextBox 77">
              <a:extLst>
                <a:ext uri="{FF2B5EF4-FFF2-40B4-BE49-F238E27FC236}">
                  <a16:creationId xmlns:a16="http://schemas.microsoft.com/office/drawing/2014/main" id="{B4D9CDCF-4E4E-4589-8E72-8F43B7C7B82E}"/>
                </a:ext>
              </a:extLst>
            </p:cNvPr>
            <p:cNvSpPr txBox="1"/>
            <p:nvPr/>
          </p:nvSpPr>
          <p:spPr>
            <a:xfrm>
              <a:off x="5368212" y="3316483"/>
              <a:ext cx="1838131" cy="375913"/>
            </a:xfrm>
            <a:prstGeom prst="rect">
              <a:avLst/>
            </a:prstGeom>
            <a:noFill/>
          </p:spPr>
          <p:txBody>
            <a:bodyPr wrap="square" rtlCol="0">
              <a:normAutofit/>
            </a:bodyPr>
            <a:lstStyle/>
            <a:p>
              <a:pPr algn="ctr"/>
              <a:r>
                <a:rPr lang="en-US" sz="1100" dirty="0"/>
                <a:t>#apple ISR</a:t>
              </a:r>
            </a:p>
          </p:txBody>
        </p:sp>
      </p:grpSp>
      <p:grpSp>
        <p:nvGrpSpPr>
          <p:cNvPr id="72" name="Group 71">
            <a:extLst>
              <a:ext uri="{FF2B5EF4-FFF2-40B4-BE49-F238E27FC236}">
                <a16:creationId xmlns:a16="http://schemas.microsoft.com/office/drawing/2014/main" id="{861F76FB-8EC6-4327-8595-355B884215C7}"/>
              </a:ext>
            </a:extLst>
          </p:cNvPr>
          <p:cNvGrpSpPr/>
          <p:nvPr/>
        </p:nvGrpSpPr>
        <p:grpSpPr>
          <a:xfrm>
            <a:off x="4559286" y="4436681"/>
            <a:ext cx="1065719" cy="564318"/>
            <a:chOff x="5293567" y="3167193"/>
            <a:chExt cx="1996751" cy="643813"/>
          </a:xfrm>
        </p:grpSpPr>
        <p:sp>
          <p:nvSpPr>
            <p:cNvPr id="75" name="Rectangle 74">
              <a:extLst>
                <a:ext uri="{FF2B5EF4-FFF2-40B4-BE49-F238E27FC236}">
                  <a16:creationId xmlns:a16="http://schemas.microsoft.com/office/drawing/2014/main" id="{45595A83-30EA-4DA8-B387-8F130A06DA1F}"/>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76" name="TextBox 75">
              <a:extLst>
                <a:ext uri="{FF2B5EF4-FFF2-40B4-BE49-F238E27FC236}">
                  <a16:creationId xmlns:a16="http://schemas.microsoft.com/office/drawing/2014/main" id="{87FEEDF1-78E7-4935-9934-FB50EBC3D037}"/>
                </a:ext>
              </a:extLst>
            </p:cNvPr>
            <p:cNvSpPr txBox="1"/>
            <p:nvPr/>
          </p:nvSpPr>
          <p:spPr>
            <a:xfrm>
              <a:off x="5368212" y="3316483"/>
              <a:ext cx="1838131" cy="375913"/>
            </a:xfrm>
            <a:prstGeom prst="rect">
              <a:avLst/>
            </a:prstGeom>
            <a:noFill/>
          </p:spPr>
          <p:txBody>
            <a:bodyPr wrap="square" rtlCol="0">
              <a:noAutofit/>
            </a:bodyPr>
            <a:lstStyle/>
            <a:p>
              <a:pPr algn="ctr"/>
              <a:r>
                <a:rPr lang="en-US" sz="1100" dirty="0"/>
                <a:t>@banana ISR</a:t>
              </a:r>
            </a:p>
          </p:txBody>
        </p:sp>
      </p:grpSp>
      <p:cxnSp>
        <p:nvCxnSpPr>
          <p:cNvPr id="73" name="Straight Connector 72">
            <a:extLst>
              <a:ext uri="{FF2B5EF4-FFF2-40B4-BE49-F238E27FC236}">
                <a16:creationId xmlns:a16="http://schemas.microsoft.com/office/drawing/2014/main" id="{A32B5D43-DC5E-425E-A882-861FE83C0939}"/>
              </a:ext>
            </a:extLst>
          </p:cNvPr>
          <p:cNvCxnSpPr>
            <a:cxnSpLocks/>
            <a:stCxn id="117" idx="2"/>
            <a:endCxn id="89" idx="0"/>
          </p:cNvCxnSpPr>
          <p:nvPr/>
        </p:nvCxnSpPr>
        <p:spPr>
          <a:xfrm>
            <a:off x="2446556" y="4094474"/>
            <a:ext cx="605058" cy="106105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2BC7400-6EE5-4E27-AC81-E8639953AB06}"/>
              </a:ext>
            </a:extLst>
          </p:cNvPr>
          <p:cNvCxnSpPr>
            <a:cxnSpLocks/>
            <a:stCxn id="117" idx="2"/>
            <a:endCxn id="77" idx="0"/>
          </p:cNvCxnSpPr>
          <p:nvPr/>
        </p:nvCxnSpPr>
        <p:spPr>
          <a:xfrm flipH="1">
            <a:off x="1759611" y="4094474"/>
            <a:ext cx="686945" cy="1052676"/>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83" name="Group 82">
            <a:extLst>
              <a:ext uri="{FF2B5EF4-FFF2-40B4-BE49-F238E27FC236}">
                <a16:creationId xmlns:a16="http://schemas.microsoft.com/office/drawing/2014/main" id="{D67901FF-9027-402F-94BA-056D47E210F4}"/>
              </a:ext>
            </a:extLst>
          </p:cNvPr>
          <p:cNvGrpSpPr/>
          <p:nvPr/>
        </p:nvGrpSpPr>
        <p:grpSpPr>
          <a:xfrm>
            <a:off x="2518755" y="5155532"/>
            <a:ext cx="1065719" cy="564318"/>
            <a:chOff x="5293567" y="3167193"/>
            <a:chExt cx="1996751" cy="643813"/>
          </a:xfrm>
        </p:grpSpPr>
        <p:sp>
          <p:nvSpPr>
            <p:cNvPr id="89" name="Rectangle 88">
              <a:extLst>
                <a:ext uri="{FF2B5EF4-FFF2-40B4-BE49-F238E27FC236}">
                  <a16:creationId xmlns:a16="http://schemas.microsoft.com/office/drawing/2014/main" id="{345787E5-AB4B-49A9-9541-9B4BDF92CE5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90" name="TextBox 89">
              <a:extLst>
                <a:ext uri="{FF2B5EF4-FFF2-40B4-BE49-F238E27FC236}">
                  <a16:creationId xmlns:a16="http://schemas.microsoft.com/office/drawing/2014/main" id="{323CC09B-ED2E-4E9E-8838-0A9E6763AA55}"/>
                </a:ext>
              </a:extLst>
            </p:cNvPr>
            <p:cNvSpPr txBox="1"/>
            <p:nvPr/>
          </p:nvSpPr>
          <p:spPr>
            <a:xfrm>
              <a:off x="5368212" y="3316483"/>
              <a:ext cx="1838131" cy="375913"/>
            </a:xfrm>
            <a:prstGeom prst="rect">
              <a:avLst/>
            </a:prstGeom>
            <a:noFill/>
          </p:spPr>
          <p:txBody>
            <a:bodyPr wrap="square" rtlCol="0">
              <a:normAutofit/>
            </a:bodyPr>
            <a:lstStyle/>
            <a:p>
              <a:pPr algn="ctr"/>
              <a:r>
                <a:rPr lang="en-US" sz="1100" dirty="0"/>
                <a:t>/apple ISR</a:t>
              </a:r>
            </a:p>
          </p:txBody>
        </p:sp>
      </p:grpSp>
      <p:grpSp>
        <p:nvGrpSpPr>
          <p:cNvPr id="84" name="Group 83">
            <a:extLst>
              <a:ext uri="{FF2B5EF4-FFF2-40B4-BE49-F238E27FC236}">
                <a16:creationId xmlns:a16="http://schemas.microsoft.com/office/drawing/2014/main" id="{A4089DF9-2A9E-44FB-9FC7-43944339050A}"/>
              </a:ext>
            </a:extLst>
          </p:cNvPr>
          <p:cNvGrpSpPr/>
          <p:nvPr/>
        </p:nvGrpSpPr>
        <p:grpSpPr>
          <a:xfrm>
            <a:off x="5149332" y="5147150"/>
            <a:ext cx="1065719" cy="564318"/>
            <a:chOff x="5293567" y="3167193"/>
            <a:chExt cx="1996751" cy="643813"/>
          </a:xfrm>
        </p:grpSpPr>
        <p:sp>
          <p:nvSpPr>
            <p:cNvPr id="87" name="Rectangle 86">
              <a:extLst>
                <a:ext uri="{FF2B5EF4-FFF2-40B4-BE49-F238E27FC236}">
                  <a16:creationId xmlns:a16="http://schemas.microsoft.com/office/drawing/2014/main" id="{1FA4BAD5-16BE-4A7B-BE56-3576ABFEB6CF}"/>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88" name="TextBox 87">
              <a:extLst>
                <a:ext uri="{FF2B5EF4-FFF2-40B4-BE49-F238E27FC236}">
                  <a16:creationId xmlns:a16="http://schemas.microsoft.com/office/drawing/2014/main" id="{728D4257-D1C7-44CA-BE9D-D7A0BAC65F77}"/>
                </a:ext>
              </a:extLst>
            </p:cNvPr>
            <p:cNvSpPr txBox="1"/>
            <p:nvPr/>
          </p:nvSpPr>
          <p:spPr>
            <a:xfrm>
              <a:off x="5368212" y="3316483"/>
              <a:ext cx="1838131" cy="375913"/>
            </a:xfrm>
            <a:prstGeom prst="rect">
              <a:avLst/>
            </a:prstGeom>
            <a:noFill/>
          </p:spPr>
          <p:txBody>
            <a:bodyPr wrap="square" rtlCol="0">
              <a:noAutofit/>
            </a:bodyPr>
            <a:lstStyle/>
            <a:p>
              <a:pPr algn="ctr"/>
              <a:r>
                <a:rPr lang="en-US" sz="1100" dirty="0"/>
                <a:t>#banana ISR</a:t>
              </a:r>
            </a:p>
          </p:txBody>
        </p:sp>
      </p:grpSp>
      <p:cxnSp>
        <p:nvCxnSpPr>
          <p:cNvPr id="86" name="Straight Connector 85">
            <a:extLst>
              <a:ext uri="{FF2B5EF4-FFF2-40B4-BE49-F238E27FC236}">
                <a16:creationId xmlns:a16="http://schemas.microsoft.com/office/drawing/2014/main" id="{49FD1D75-991F-4C67-96BE-46C6A35558DE}"/>
              </a:ext>
            </a:extLst>
          </p:cNvPr>
          <p:cNvCxnSpPr>
            <a:cxnSpLocks/>
            <a:stCxn id="103" idx="2"/>
            <a:endCxn id="117" idx="0"/>
          </p:cNvCxnSpPr>
          <p:nvPr/>
        </p:nvCxnSpPr>
        <p:spPr>
          <a:xfrm flipH="1">
            <a:off x="2446556" y="2946591"/>
            <a:ext cx="1763847" cy="583565"/>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3F20FA3E-4CA3-49FD-92BE-203DA27E3786}"/>
              </a:ext>
            </a:extLst>
          </p:cNvPr>
          <p:cNvGrpSpPr/>
          <p:nvPr/>
        </p:nvGrpSpPr>
        <p:grpSpPr>
          <a:xfrm>
            <a:off x="3677543" y="2382273"/>
            <a:ext cx="1065719" cy="564318"/>
            <a:chOff x="5293567" y="3167193"/>
            <a:chExt cx="1996751" cy="643813"/>
          </a:xfrm>
        </p:grpSpPr>
        <p:sp>
          <p:nvSpPr>
            <p:cNvPr id="103" name="Rectangle 102">
              <a:extLst>
                <a:ext uri="{FF2B5EF4-FFF2-40B4-BE49-F238E27FC236}">
                  <a16:creationId xmlns:a16="http://schemas.microsoft.com/office/drawing/2014/main" id="{C27C5D97-C54D-45C2-B739-DEC5D5898CBE}"/>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04" name="TextBox 103">
              <a:extLst>
                <a:ext uri="{FF2B5EF4-FFF2-40B4-BE49-F238E27FC236}">
                  <a16:creationId xmlns:a16="http://schemas.microsoft.com/office/drawing/2014/main" id="{B17CFC35-09AB-49C3-9425-FE4287B4AD5D}"/>
                </a:ext>
              </a:extLst>
            </p:cNvPr>
            <p:cNvSpPr txBox="1"/>
            <p:nvPr/>
          </p:nvSpPr>
          <p:spPr>
            <a:xfrm>
              <a:off x="5368212" y="3316483"/>
              <a:ext cx="1838131" cy="375913"/>
            </a:xfrm>
            <a:prstGeom prst="rect">
              <a:avLst/>
            </a:prstGeom>
            <a:noFill/>
          </p:spPr>
          <p:txBody>
            <a:bodyPr wrap="square" rtlCol="0">
              <a:normAutofit/>
            </a:bodyPr>
            <a:lstStyle/>
            <a:p>
              <a:pPr algn="ctr"/>
              <a:r>
                <a:rPr lang="en-US" sz="1100" dirty="0"/>
                <a:t>AND ISR</a:t>
              </a:r>
            </a:p>
          </p:txBody>
        </p:sp>
      </p:grpSp>
      <p:grpSp>
        <p:nvGrpSpPr>
          <p:cNvPr id="95" name="Group 94">
            <a:extLst>
              <a:ext uri="{FF2B5EF4-FFF2-40B4-BE49-F238E27FC236}">
                <a16:creationId xmlns:a16="http://schemas.microsoft.com/office/drawing/2014/main" id="{9957DA1D-771D-4228-838C-AB7CBFF58ABC}"/>
              </a:ext>
            </a:extLst>
          </p:cNvPr>
          <p:cNvGrpSpPr/>
          <p:nvPr/>
        </p:nvGrpSpPr>
        <p:grpSpPr>
          <a:xfrm>
            <a:off x="3144684" y="4439084"/>
            <a:ext cx="1065719" cy="564318"/>
            <a:chOff x="5293567" y="3167193"/>
            <a:chExt cx="1996751" cy="643813"/>
          </a:xfrm>
        </p:grpSpPr>
        <p:sp>
          <p:nvSpPr>
            <p:cNvPr id="101" name="Rectangle 100">
              <a:extLst>
                <a:ext uri="{FF2B5EF4-FFF2-40B4-BE49-F238E27FC236}">
                  <a16:creationId xmlns:a16="http://schemas.microsoft.com/office/drawing/2014/main" id="{6CD21C05-0BE2-4DE5-86F0-A759B47CA78E}"/>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02" name="TextBox 101">
              <a:extLst>
                <a:ext uri="{FF2B5EF4-FFF2-40B4-BE49-F238E27FC236}">
                  <a16:creationId xmlns:a16="http://schemas.microsoft.com/office/drawing/2014/main" id="{C478548A-9D23-4D4D-B4B5-861E293FEF7E}"/>
                </a:ext>
              </a:extLst>
            </p:cNvPr>
            <p:cNvSpPr txBox="1"/>
            <p:nvPr/>
          </p:nvSpPr>
          <p:spPr>
            <a:xfrm>
              <a:off x="5368212" y="3316483"/>
              <a:ext cx="1838131" cy="375913"/>
            </a:xfrm>
            <a:prstGeom prst="rect">
              <a:avLst/>
            </a:prstGeom>
            <a:noFill/>
          </p:spPr>
          <p:txBody>
            <a:bodyPr wrap="square" rtlCol="0">
              <a:normAutofit/>
            </a:bodyPr>
            <a:lstStyle/>
            <a:p>
              <a:pPr algn="ctr"/>
              <a:r>
                <a:rPr lang="en-US" sz="1100" dirty="0"/>
                <a:t>apple ISR</a:t>
              </a:r>
            </a:p>
          </p:txBody>
        </p:sp>
      </p:grpSp>
      <p:grpSp>
        <p:nvGrpSpPr>
          <p:cNvPr id="96" name="Group 95">
            <a:extLst>
              <a:ext uri="{FF2B5EF4-FFF2-40B4-BE49-F238E27FC236}">
                <a16:creationId xmlns:a16="http://schemas.microsoft.com/office/drawing/2014/main" id="{9F12A152-970E-483D-9EA8-7E3216128AFC}"/>
              </a:ext>
            </a:extLst>
          </p:cNvPr>
          <p:cNvGrpSpPr/>
          <p:nvPr/>
        </p:nvGrpSpPr>
        <p:grpSpPr>
          <a:xfrm>
            <a:off x="6441335" y="5155532"/>
            <a:ext cx="1065719" cy="564318"/>
            <a:chOff x="5293567" y="3167193"/>
            <a:chExt cx="1996751" cy="643813"/>
          </a:xfrm>
        </p:grpSpPr>
        <p:sp>
          <p:nvSpPr>
            <p:cNvPr id="99" name="Rectangle 98">
              <a:extLst>
                <a:ext uri="{FF2B5EF4-FFF2-40B4-BE49-F238E27FC236}">
                  <a16:creationId xmlns:a16="http://schemas.microsoft.com/office/drawing/2014/main" id="{D8A22D21-B60B-4EBD-BBE0-2A50ED8422D8}"/>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00" name="TextBox 99">
              <a:extLst>
                <a:ext uri="{FF2B5EF4-FFF2-40B4-BE49-F238E27FC236}">
                  <a16:creationId xmlns:a16="http://schemas.microsoft.com/office/drawing/2014/main" id="{C8D61036-EE25-480E-B9FE-7B514B8C5936}"/>
                </a:ext>
              </a:extLst>
            </p:cNvPr>
            <p:cNvSpPr txBox="1"/>
            <p:nvPr/>
          </p:nvSpPr>
          <p:spPr>
            <a:xfrm>
              <a:off x="5368212" y="3316483"/>
              <a:ext cx="1838131" cy="375913"/>
            </a:xfrm>
            <a:prstGeom prst="rect">
              <a:avLst/>
            </a:prstGeom>
            <a:noFill/>
          </p:spPr>
          <p:txBody>
            <a:bodyPr wrap="square" rtlCol="0">
              <a:noAutofit/>
            </a:bodyPr>
            <a:lstStyle/>
            <a:p>
              <a:pPr algn="ctr"/>
              <a:r>
                <a:rPr lang="en-US" sz="1100" dirty="0"/>
                <a:t>/banana ISR</a:t>
              </a:r>
            </a:p>
          </p:txBody>
        </p:sp>
      </p:grpSp>
      <p:cxnSp>
        <p:nvCxnSpPr>
          <p:cNvPr id="97" name="Straight Connector 96">
            <a:extLst>
              <a:ext uri="{FF2B5EF4-FFF2-40B4-BE49-F238E27FC236}">
                <a16:creationId xmlns:a16="http://schemas.microsoft.com/office/drawing/2014/main" id="{EFE99095-DDA9-44C1-87E7-161FE73E7337}"/>
              </a:ext>
            </a:extLst>
          </p:cNvPr>
          <p:cNvCxnSpPr>
            <a:cxnSpLocks/>
            <a:stCxn id="136" idx="2"/>
            <a:endCxn id="99" idx="0"/>
          </p:cNvCxnSpPr>
          <p:nvPr/>
        </p:nvCxnSpPr>
        <p:spPr>
          <a:xfrm>
            <a:off x="6265579" y="4094474"/>
            <a:ext cx="708615" cy="106105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17" name="Rectangle 116">
            <a:extLst>
              <a:ext uri="{FF2B5EF4-FFF2-40B4-BE49-F238E27FC236}">
                <a16:creationId xmlns:a16="http://schemas.microsoft.com/office/drawing/2014/main" id="{E34B2E8D-0322-429B-8CB3-8D7FE5B6A73F}"/>
              </a:ext>
            </a:extLst>
          </p:cNvPr>
          <p:cNvSpPr/>
          <p:nvPr/>
        </p:nvSpPr>
        <p:spPr>
          <a:xfrm>
            <a:off x="1913696" y="3530156"/>
            <a:ext cx="1065719" cy="56431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18" name="TextBox 117">
            <a:extLst>
              <a:ext uri="{FF2B5EF4-FFF2-40B4-BE49-F238E27FC236}">
                <a16:creationId xmlns:a16="http://schemas.microsoft.com/office/drawing/2014/main" id="{E893A04D-C79F-477B-AEEC-B7A05499D7CB}"/>
              </a:ext>
            </a:extLst>
          </p:cNvPr>
          <p:cNvSpPr txBox="1"/>
          <p:nvPr/>
        </p:nvSpPr>
        <p:spPr>
          <a:xfrm>
            <a:off x="1956025" y="3647566"/>
            <a:ext cx="981059" cy="329497"/>
          </a:xfrm>
          <a:prstGeom prst="rect">
            <a:avLst/>
          </a:prstGeom>
          <a:noFill/>
        </p:spPr>
        <p:txBody>
          <a:bodyPr wrap="square" rtlCol="0">
            <a:normAutofit/>
          </a:bodyPr>
          <a:lstStyle/>
          <a:p>
            <a:pPr algn="ctr"/>
            <a:r>
              <a:rPr lang="en-US" sz="1100" dirty="0"/>
              <a:t>OR ISR</a:t>
            </a:r>
          </a:p>
        </p:txBody>
      </p:sp>
      <p:cxnSp>
        <p:nvCxnSpPr>
          <p:cNvPr id="121" name="Straight Connector 120">
            <a:extLst>
              <a:ext uri="{FF2B5EF4-FFF2-40B4-BE49-F238E27FC236}">
                <a16:creationId xmlns:a16="http://schemas.microsoft.com/office/drawing/2014/main" id="{DB89E1C2-F052-4601-9F99-3ABA1C5FEBF9}"/>
              </a:ext>
            </a:extLst>
          </p:cNvPr>
          <p:cNvCxnSpPr>
            <a:cxnSpLocks/>
            <a:stCxn id="117" idx="2"/>
            <a:endCxn id="101" idx="0"/>
          </p:cNvCxnSpPr>
          <p:nvPr/>
        </p:nvCxnSpPr>
        <p:spPr>
          <a:xfrm>
            <a:off x="2446556" y="4094474"/>
            <a:ext cx="1230988" cy="34461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75AEF-1009-43E9-8A15-FB93BAB200C8}"/>
              </a:ext>
            </a:extLst>
          </p:cNvPr>
          <p:cNvCxnSpPr>
            <a:cxnSpLocks/>
            <a:stCxn id="117" idx="2"/>
            <a:endCxn id="21" idx="0"/>
          </p:cNvCxnSpPr>
          <p:nvPr/>
        </p:nvCxnSpPr>
        <p:spPr>
          <a:xfrm flipH="1">
            <a:off x="1128360" y="4094474"/>
            <a:ext cx="1318196" cy="34220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36" name="Rectangle 135">
            <a:extLst>
              <a:ext uri="{FF2B5EF4-FFF2-40B4-BE49-F238E27FC236}">
                <a16:creationId xmlns:a16="http://schemas.microsoft.com/office/drawing/2014/main" id="{E0AAEA1A-C484-4572-A702-951DAF136A48}"/>
              </a:ext>
            </a:extLst>
          </p:cNvPr>
          <p:cNvSpPr/>
          <p:nvPr/>
        </p:nvSpPr>
        <p:spPr>
          <a:xfrm>
            <a:off x="5732720" y="3530156"/>
            <a:ext cx="1065719" cy="56431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37" name="TextBox 136">
            <a:extLst>
              <a:ext uri="{FF2B5EF4-FFF2-40B4-BE49-F238E27FC236}">
                <a16:creationId xmlns:a16="http://schemas.microsoft.com/office/drawing/2014/main" id="{6CC50E0B-0A40-4326-86E8-6F1E3C782052}"/>
              </a:ext>
            </a:extLst>
          </p:cNvPr>
          <p:cNvSpPr txBox="1"/>
          <p:nvPr/>
        </p:nvSpPr>
        <p:spPr>
          <a:xfrm>
            <a:off x="5775049" y="3647566"/>
            <a:ext cx="981059" cy="329497"/>
          </a:xfrm>
          <a:prstGeom prst="rect">
            <a:avLst/>
          </a:prstGeom>
          <a:noFill/>
        </p:spPr>
        <p:txBody>
          <a:bodyPr wrap="square" rtlCol="0">
            <a:normAutofit/>
          </a:bodyPr>
          <a:lstStyle/>
          <a:p>
            <a:pPr algn="ctr"/>
            <a:r>
              <a:rPr lang="en-US" sz="1100" dirty="0"/>
              <a:t>OR ISR</a:t>
            </a:r>
          </a:p>
        </p:txBody>
      </p:sp>
      <p:cxnSp>
        <p:nvCxnSpPr>
          <p:cNvPr id="141" name="Straight Connector 140">
            <a:extLst>
              <a:ext uri="{FF2B5EF4-FFF2-40B4-BE49-F238E27FC236}">
                <a16:creationId xmlns:a16="http://schemas.microsoft.com/office/drawing/2014/main" id="{1A5CF85A-CDC9-40CA-BFCF-040831D10468}"/>
              </a:ext>
            </a:extLst>
          </p:cNvPr>
          <p:cNvCxnSpPr>
            <a:cxnSpLocks/>
            <a:endCxn id="87" idx="0"/>
          </p:cNvCxnSpPr>
          <p:nvPr/>
        </p:nvCxnSpPr>
        <p:spPr>
          <a:xfrm flipH="1">
            <a:off x="5682192" y="4102856"/>
            <a:ext cx="588947" cy="1044294"/>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7C1DB7F-422E-4D83-971D-CA17B1388D42}"/>
              </a:ext>
            </a:extLst>
          </p:cNvPr>
          <p:cNvCxnSpPr>
            <a:cxnSpLocks/>
            <a:endCxn id="75" idx="0"/>
          </p:cNvCxnSpPr>
          <p:nvPr/>
        </p:nvCxnSpPr>
        <p:spPr>
          <a:xfrm flipH="1">
            <a:off x="5092146" y="4098665"/>
            <a:ext cx="1191957" cy="33801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6048B09-DCB5-4E4B-B411-1586CABB5B3D}"/>
              </a:ext>
            </a:extLst>
          </p:cNvPr>
          <p:cNvCxnSpPr>
            <a:cxnSpLocks/>
            <a:stCxn id="103" idx="2"/>
            <a:endCxn id="136" idx="0"/>
          </p:cNvCxnSpPr>
          <p:nvPr/>
        </p:nvCxnSpPr>
        <p:spPr>
          <a:xfrm>
            <a:off x="4210403" y="2946591"/>
            <a:ext cx="2055177" cy="58356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E2E8D0D1-EFD1-42BF-A4C0-E25932E8769D}"/>
              </a:ext>
            </a:extLst>
          </p:cNvPr>
          <p:cNvSpPr txBox="1"/>
          <p:nvPr/>
        </p:nvSpPr>
        <p:spPr>
          <a:xfrm>
            <a:off x="3996599" y="647991"/>
            <a:ext cx="4575007" cy="923330"/>
          </a:xfrm>
          <a:prstGeom prst="rect">
            <a:avLst/>
          </a:prstGeom>
          <a:noFill/>
        </p:spPr>
        <p:txBody>
          <a:bodyPr wrap="square" rtlCol="0">
            <a:spAutoFit/>
          </a:bodyPr>
          <a:lstStyle/>
          <a:p>
            <a:r>
              <a:rPr lang="en-US" dirty="0"/>
              <a:t>The AND of apple and banana might actually take 12 ISRs if the terms are decorated, e.g.,</a:t>
            </a:r>
            <a:br>
              <a:rPr lang="en-US" dirty="0"/>
            </a:br>
            <a:r>
              <a:rPr lang="en-US" dirty="0"/>
              <a:t> @ = anchor, # = title, / = </a:t>
            </a:r>
            <a:r>
              <a:rPr lang="en-US" dirty="0" err="1"/>
              <a:t>url</a:t>
            </a:r>
            <a:r>
              <a:rPr lang="en-US" dirty="0"/>
              <a:t>.</a:t>
            </a:r>
          </a:p>
        </p:txBody>
      </p:sp>
      <p:grpSp>
        <p:nvGrpSpPr>
          <p:cNvPr id="156" name="Group 155">
            <a:extLst>
              <a:ext uri="{FF2B5EF4-FFF2-40B4-BE49-F238E27FC236}">
                <a16:creationId xmlns:a16="http://schemas.microsoft.com/office/drawing/2014/main" id="{21FD946A-86BC-4465-891C-62982A3319EC}"/>
              </a:ext>
            </a:extLst>
          </p:cNvPr>
          <p:cNvGrpSpPr/>
          <p:nvPr/>
        </p:nvGrpSpPr>
        <p:grpSpPr>
          <a:xfrm>
            <a:off x="3675052" y="3513091"/>
            <a:ext cx="1065719" cy="564318"/>
            <a:chOff x="5293567" y="3167193"/>
            <a:chExt cx="1996751" cy="643813"/>
          </a:xfrm>
        </p:grpSpPr>
        <p:sp>
          <p:nvSpPr>
            <p:cNvPr id="157" name="Rectangle 156">
              <a:extLst>
                <a:ext uri="{FF2B5EF4-FFF2-40B4-BE49-F238E27FC236}">
                  <a16:creationId xmlns:a16="http://schemas.microsoft.com/office/drawing/2014/main" id="{CB71496C-20D6-4929-9ED3-0F94627AA318}"/>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58" name="TextBox 157">
              <a:extLst>
                <a:ext uri="{FF2B5EF4-FFF2-40B4-BE49-F238E27FC236}">
                  <a16:creationId xmlns:a16="http://schemas.microsoft.com/office/drawing/2014/main" id="{80E0C189-CEB5-4770-BAC0-DF3D33FB96E6}"/>
                </a:ext>
              </a:extLst>
            </p:cNvPr>
            <p:cNvSpPr txBox="1"/>
            <p:nvPr/>
          </p:nvSpPr>
          <p:spPr>
            <a:xfrm>
              <a:off x="5368212" y="3316483"/>
              <a:ext cx="1838131" cy="375913"/>
            </a:xfrm>
            <a:prstGeom prst="rect">
              <a:avLst/>
            </a:prstGeom>
            <a:noFill/>
          </p:spPr>
          <p:txBody>
            <a:bodyPr wrap="square" rtlCol="0">
              <a:noAutofit/>
            </a:bodyPr>
            <a:lstStyle/>
            <a:p>
              <a:pPr algn="ctr"/>
              <a:r>
                <a:rPr lang="en-US" sz="1100" dirty="0" err="1"/>
                <a:t>EndDoc</a:t>
              </a:r>
              <a:r>
                <a:rPr lang="en-US" sz="1100" dirty="0"/>
                <a:t> ISR</a:t>
              </a:r>
            </a:p>
          </p:txBody>
        </p:sp>
      </p:grpSp>
      <p:cxnSp>
        <p:nvCxnSpPr>
          <p:cNvPr id="159" name="Straight Connector 158">
            <a:extLst>
              <a:ext uri="{FF2B5EF4-FFF2-40B4-BE49-F238E27FC236}">
                <a16:creationId xmlns:a16="http://schemas.microsoft.com/office/drawing/2014/main" id="{13A5FA71-4491-4883-A6E3-B867BB43D0FF}"/>
              </a:ext>
            </a:extLst>
          </p:cNvPr>
          <p:cNvCxnSpPr>
            <a:cxnSpLocks/>
            <a:stCxn id="103" idx="2"/>
            <a:endCxn id="157" idx="0"/>
          </p:cNvCxnSpPr>
          <p:nvPr/>
        </p:nvCxnSpPr>
        <p:spPr>
          <a:xfrm flipH="1">
            <a:off x="4207912" y="2946591"/>
            <a:ext cx="2491" cy="56650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00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144500-2B85-4E75-9F49-D49E482770FD}"/>
              </a:ext>
            </a:extLst>
          </p:cNvPr>
          <p:cNvSpPr txBox="1"/>
          <p:nvPr/>
        </p:nvSpPr>
        <p:spPr>
          <a:xfrm>
            <a:off x="4441870" y="810470"/>
            <a:ext cx="4143436" cy="923330"/>
          </a:xfrm>
          <a:prstGeom prst="rect">
            <a:avLst/>
          </a:prstGeom>
          <a:noFill/>
        </p:spPr>
        <p:txBody>
          <a:bodyPr wrap="square" rtlCol="0">
            <a:spAutoFit/>
          </a:bodyPr>
          <a:lstStyle/>
          <a:p>
            <a:r>
              <a:rPr lang="en-US" dirty="0"/>
              <a:t>"</a:t>
            </a:r>
            <a:r>
              <a:rPr lang="en-US" dirty="0" err="1"/>
              <a:t>apollo</a:t>
            </a:r>
            <a:r>
              <a:rPr lang="en-US" dirty="0"/>
              <a:t> moon landing" phrase actually requires 4 ISRs for each stream (anchor, title, URL and body) + an OR ISR = 17 ISRs.</a:t>
            </a:r>
          </a:p>
        </p:txBody>
      </p:sp>
      <p:grpSp>
        <p:nvGrpSpPr>
          <p:cNvPr id="136" name="Group 135">
            <a:extLst>
              <a:ext uri="{FF2B5EF4-FFF2-40B4-BE49-F238E27FC236}">
                <a16:creationId xmlns:a16="http://schemas.microsoft.com/office/drawing/2014/main" id="{39D3EBB5-8AB7-4DCE-9A54-7A262B9A0FD7}"/>
              </a:ext>
            </a:extLst>
          </p:cNvPr>
          <p:cNvGrpSpPr/>
          <p:nvPr/>
        </p:nvGrpSpPr>
        <p:grpSpPr>
          <a:xfrm>
            <a:off x="527587" y="978397"/>
            <a:ext cx="3239044" cy="1145272"/>
            <a:chOff x="5683156" y="2078979"/>
            <a:chExt cx="2483530" cy="888339"/>
          </a:xfrm>
        </p:grpSpPr>
        <p:grpSp>
          <p:nvGrpSpPr>
            <p:cNvPr id="15" name="Group 14">
              <a:extLst>
                <a:ext uri="{FF2B5EF4-FFF2-40B4-BE49-F238E27FC236}">
                  <a16:creationId xmlns:a16="http://schemas.microsoft.com/office/drawing/2014/main" id="{53F614C7-1771-4F50-B73F-42FD9F373863}"/>
                </a:ext>
              </a:extLst>
            </p:cNvPr>
            <p:cNvGrpSpPr/>
            <p:nvPr/>
          </p:nvGrpSpPr>
          <p:grpSpPr>
            <a:xfrm>
              <a:off x="6545615" y="2078979"/>
              <a:ext cx="744080" cy="339461"/>
              <a:chOff x="2575249" y="3167193"/>
              <a:chExt cx="1996751" cy="643813"/>
            </a:xfrm>
          </p:grpSpPr>
          <p:sp>
            <p:nvSpPr>
              <p:cNvPr id="6" name="Rectangle 5">
                <a:extLst>
                  <a:ext uri="{FF2B5EF4-FFF2-40B4-BE49-F238E27FC236}">
                    <a16:creationId xmlns:a16="http://schemas.microsoft.com/office/drawing/2014/main" id="{C8769FC8-44F0-414A-BE26-502A4D27C4B4}"/>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7" name="TextBox 6">
                <a:extLst>
                  <a:ext uri="{FF2B5EF4-FFF2-40B4-BE49-F238E27FC236}">
                    <a16:creationId xmlns:a16="http://schemas.microsoft.com/office/drawing/2014/main" id="{023CF731-4079-4612-B43D-4E8C243FFF0C}"/>
                  </a:ext>
                </a:extLst>
              </p:cNvPr>
              <p:cNvSpPr txBox="1"/>
              <p:nvPr/>
            </p:nvSpPr>
            <p:spPr>
              <a:xfrm>
                <a:off x="2649894" y="3316483"/>
                <a:ext cx="1838131" cy="375913"/>
              </a:xfrm>
              <a:prstGeom prst="rect">
                <a:avLst/>
              </a:prstGeom>
              <a:noFill/>
            </p:spPr>
            <p:txBody>
              <a:bodyPr wrap="none" rtlCol="0">
                <a:normAutofit fontScale="70000" lnSpcReduction="20000"/>
              </a:bodyPr>
              <a:lstStyle/>
              <a:p>
                <a:pPr algn="ctr"/>
                <a:r>
                  <a:rPr lang="en-US" dirty="0"/>
                  <a:t>Phrase ISR</a:t>
                </a:r>
              </a:p>
            </p:txBody>
          </p:sp>
        </p:grpSp>
        <p:grpSp>
          <p:nvGrpSpPr>
            <p:cNvPr id="17" name="Group 16">
              <a:extLst>
                <a:ext uri="{FF2B5EF4-FFF2-40B4-BE49-F238E27FC236}">
                  <a16:creationId xmlns:a16="http://schemas.microsoft.com/office/drawing/2014/main" id="{BF6241E0-305F-4F82-B328-0E27EA4A14A9}"/>
                </a:ext>
              </a:extLst>
            </p:cNvPr>
            <p:cNvGrpSpPr/>
            <p:nvPr/>
          </p:nvGrpSpPr>
          <p:grpSpPr>
            <a:xfrm>
              <a:off x="5683156" y="2627857"/>
              <a:ext cx="744080" cy="339461"/>
              <a:chOff x="5293567" y="3167193"/>
              <a:chExt cx="1996751" cy="643813"/>
            </a:xfrm>
          </p:grpSpPr>
          <p:sp>
            <p:nvSpPr>
              <p:cNvPr id="18" name="Rectangle 17">
                <a:extLst>
                  <a:ext uri="{FF2B5EF4-FFF2-40B4-BE49-F238E27FC236}">
                    <a16:creationId xmlns:a16="http://schemas.microsoft.com/office/drawing/2014/main" id="{5582B17B-AF92-4F58-A3EA-92716F41165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9" name="TextBox 18">
                <a:extLst>
                  <a:ext uri="{FF2B5EF4-FFF2-40B4-BE49-F238E27FC236}">
                    <a16:creationId xmlns:a16="http://schemas.microsoft.com/office/drawing/2014/main" id="{605F17EC-790B-407C-8DA6-7698D4625485}"/>
                  </a:ext>
                </a:extLst>
              </p:cNvPr>
              <p:cNvSpPr txBox="1"/>
              <p:nvPr/>
            </p:nvSpPr>
            <p:spPr>
              <a:xfrm>
                <a:off x="5368212" y="3316482"/>
                <a:ext cx="1838131" cy="375912"/>
              </a:xfrm>
              <a:prstGeom prst="rect">
                <a:avLst/>
              </a:prstGeom>
              <a:noFill/>
            </p:spPr>
            <p:txBody>
              <a:bodyPr wrap="none" rtlCol="0">
                <a:normAutofit fontScale="70000" lnSpcReduction="20000"/>
              </a:bodyPr>
              <a:lstStyle/>
              <a:p>
                <a:pPr algn="ctr"/>
                <a:r>
                  <a:rPr lang="en-US" dirty="0" err="1"/>
                  <a:t>apollo</a:t>
                </a:r>
                <a:r>
                  <a:rPr lang="en-US" dirty="0"/>
                  <a:t> ISR</a:t>
                </a:r>
              </a:p>
            </p:txBody>
          </p:sp>
        </p:grpSp>
        <p:grpSp>
          <p:nvGrpSpPr>
            <p:cNvPr id="20" name="Group 19">
              <a:extLst>
                <a:ext uri="{FF2B5EF4-FFF2-40B4-BE49-F238E27FC236}">
                  <a16:creationId xmlns:a16="http://schemas.microsoft.com/office/drawing/2014/main" id="{FFE694F4-8255-459A-B4BF-C06D5B579375}"/>
                </a:ext>
              </a:extLst>
            </p:cNvPr>
            <p:cNvGrpSpPr/>
            <p:nvPr/>
          </p:nvGrpSpPr>
          <p:grpSpPr>
            <a:xfrm>
              <a:off x="6543876" y="2618017"/>
              <a:ext cx="744080" cy="339461"/>
              <a:chOff x="5293567" y="3167193"/>
              <a:chExt cx="1996751" cy="643813"/>
            </a:xfrm>
          </p:grpSpPr>
          <p:sp>
            <p:nvSpPr>
              <p:cNvPr id="21" name="Rectangle 20">
                <a:extLst>
                  <a:ext uri="{FF2B5EF4-FFF2-40B4-BE49-F238E27FC236}">
                    <a16:creationId xmlns:a16="http://schemas.microsoft.com/office/drawing/2014/main" id="{341EF698-E2E7-4F19-9652-C5E9367C889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22" name="TextBox 21">
                <a:extLst>
                  <a:ext uri="{FF2B5EF4-FFF2-40B4-BE49-F238E27FC236}">
                    <a16:creationId xmlns:a16="http://schemas.microsoft.com/office/drawing/2014/main" id="{6DE83074-A90C-4CB5-9CC5-9E2E3F380D41}"/>
                  </a:ext>
                </a:extLst>
              </p:cNvPr>
              <p:cNvSpPr txBox="1"/>
              <p:nvPr/>
            </p:nvSpPr>
            <p:spPr>
              <a:xfrm>
                <a:off x="5368212" y="3316483"/>
                <a:ext cx="1838131" cy="375913"/>
              </a:xfrm>
              <a:prstGeom prst="rect">
                <a:avLst/>
              </a:prstGeom>
              <a:noFill/>
            </p:spPr>
            <p:txBody>
              <a:bodyPr wrap="none" rtlCol="0">
                <a:normAutofit fontScale="70000" lnSpcReduction="20000"/>
              </a:bodyPr>
              <a:lstStyle/>
              <a:p>
                <a:pPr algn="ctr"/>
                <a:r>
                  <a:rPr lang="en-US" dirty="0"/>
                  <a:t>moon ISR</a:t>
                </a:r>
              </a:p>
            </p:txBody>
          </p:sp>
        </p:grpSp>
        <p:grpSp>
          <p:nvGrpSpPr>
            <p:cNvPr id="23" name="Group 22">
              <a:extLst>
                <a:ext uri="{FF2B5EF4-FFF2-40B4-BE49-F238E27FC236}">
                  <a16:creationId xmlns:a16="http://schemas.microsoft.com/office/drawing/2014/main" id="{760FF1B3-1B13-4C3B-99A5-17A464B5ADAE}"/>
                </a:ext>
              </a:extLst>
            </p:cNvPr>
            <p:cNvGrpSpPr/>
            <p:nvPr/>
          </p:nvGrpSpPr>
          <p:grpSpPr>
            <a:xfrm>
              <a:off x="7422606" y="2615837"/>
              <a:ext cx="744080" cy="339461"/>
              <a:chOff x="5293567" y="3167193"/>
              <a:chExt cx="1996751" cy="643813"/>
            </a:xfrm>
          </p:grpSpPr>
          <p:sp>
            <p:nvSpPr>
              <p:cNvPr id="24" name="Rectangle 23">
                <a:extLst>
                  <a:ext uri="{FF2B5EF4-FFF2-40B4-BE49-F238E27FC236}">
                    <a16:creationId xmlns:a16="http://schemas.microsoft.com/office/drawing/2014/main" id="{33D372F3-1C37-46E3-845B-D9BE13A52A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25" name="TextBox 24">
                <a:extLst>
                  <a:ext uri="{FF2B5EF4-FFF2-40B4-BE49-F238E27FC236}">
                    <a16:creationId xmlns:a16="http://schemas.microsoft.com/office/drawing/2014/main" id="{2794792C-D99E-40C3-BDAE-B87F4265FCDB}"/>
                  </a:ext>
                </a:extLst>
              </p:cNvPr>
              <p:cNvSpPr txBox="1"/>
              <p:nvPr/>
            </p:nvSpPr>
            <p:spPr>
              <a:xfrm>
                <a:off x="5368212" y="3316483"/>
                <a:ext cx="1838131" cy="375913"/>
              </a:xfrm>
              <a:prstGeom prst="rect">
                <a:avLst/>
              </a:prstGeom>
              <a:noFill/>
            </p:spPr>
            <p:txBody>
              <a:bodyPr wrap="none" rtlCol="0">
                <a:normAutofit fontScale="70000" lnSpcReduction="20000"/>
              </a:bodyPr>
              <a:lstStyle/>
              <a:p>
                <a:pPr algn="ctr"/>
                <a:r>
                  <a:rPr lang="en-US" dirty="0"/>
                  <a:t>landing ISR</a:t>
                </a:r>
              </a:p>
            </p:txBody>
          </p:sp>
        </p:grpSp>
        <p:cxnSp>
          <p:nvCxnSpPr>
            <p:cNvPr id="44" name="Straight Connector 43">
              <a:extLst>
                <a:ext uri="{FF2B5EF4-FFF2-40B4-BE49-F238E27FC236}">
                  <a16:creationId xmlns:a16="http://schemas.microsoft.com/office/drawing/2014/main" id="{91F851E9-B681-4A1B-BB07-354276EFF7FF}"/>
                </a:ext>
              </a:extLst>
            </p:cNvPr>
            <p:cNvCxnSpPr>
              <a:cxnSpLocks/>
            </p:cNvCxnSpPr>
            <p:nvPr/>
          </p:nvCxnSpPr>
          <p:spPr>
            <a:xfrm flipH="1">
              <a:off x="6254172" y="2415690"/>
              <a:ext cx="374323" cy="2183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F9D197B-6817-425C-8C8D-97E88948D24E}"/>
                </a:ext>
              </a:extLst>
            </p:cNvPr>
            <p:cNvCxnSpPr>
              <a:cxnSpLocks/>
              <a:stCxn id="6" idx="2"/>
              <a:endCxn id="21" idx="0"/>
            </p:cNvCxnSpPr>
            <p:nvPr/>
          </p:nvCxnSpPr>
          <p:spPr>
            <a:xfrm flipH="1">
              <a:off x="6915916" y="2418440"/>
              <a:ext cx="1739" cy="1995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5668D8-439A-422D-AE86-CD8404B3EFC0}"/>
                </a:ext>
              </a:extLst>
            </p:cNvPr>
            <p:cNvCxnSpPr>
              <a:cxnSpLocks/>
            </p:cNvCxnSpPr>
            <p:nvPr/>
          </p:nvCxnSpPr>
          <p:spPr>
            <a:xfrm>
              <a:off x="7212367" y="2421864"/>
              <a:ext cx="365294" cy="193973"/>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0F6CEC20-E715-46F9-8BB8-21AA7D83B50B}"/>
              </a:ext>
            </a:extLst>
          </p:cNvPr>
          <p:cNvSpPr txBox="1"/>
          <p:nvPr/>
        </p:nvSpPr>
        <p:spPr>
          <a:xfrm>
            <a:off x="2123527" y="5679548"/>
            <a:ext cx="5273663" cy="400110"/>
          </a:xfrm>
          <a:prstGeom prst="rect">
            <a:avLst/>
          </a:prstGeom>
          <a:noFill/>
        </p:spPr>
        <p:txBody>
          <a:bodyPr wrap="square" rtlCol="0">
            <a:spAutoFit/>
          </a:bodyPr>
          <a:lstStyle/>
          <a:p>
            <a:r>
              <a:rPr lang="en-US" sz="2000" dirty="0"/>
              <a:t>Assume decorations:  @ = anchor, # = title, / = </a:t>
            </a:r>
            <a:r>
              <a:rPr lang="en-US" sz="2000" dirty="0" err="1"/>
              <a:t>url</a:t>
            </a:r>
            <a:endParaRPr lang="en-US" sz="2000" dirty="0"/>
          </a:p>
        </p:txBody>
      </p:sp>
      <p:grpSp>
        <p:nvGrpSpPr>
          <p:cNvPr id="137" name="Group 136">
            <a:extLst>
              <a:ext uri="{FF2B5EF4-FFF2-40B4-BE49-F238E27FC236}">
                <a16:creationId xmlns:a16="http://schemas.microsoft.com/office/drawing/2014/main" id="{CABDF90D-75DF-43A2-B425-9BD3C0275D26}"/>
              </a:ext>
            </a:extLst>
          </p:cNvPr>
          <p:cNvGrpSpPr/>
          <p:nvPr/>
        </p:nvGrpSpPr>
        <p:grpSpPr>
          <a:xfrm>
            <a:off x="194108" y="2346190"/>
            <a:ext cx="8774638" cy="2672460"/>
            <a:chOff x="61934" y="3850048"/>
            <a:chExt cx="8615856" cy="2444452"/>
          </a:xfrm>
        </p:grpSpPr>
        <p:grpSp>
          <p:nvGrpSpPr>
            <p:cNvPr id="13" name="Group 12">
              <a:extLst>
                <a:ext uri="{FF2B5EF4-FFF2-40B4-BE49-F238E27FC236}">
                  <a16:creationId xmlns:a16="http://schemas.microsoft.com/office/drawing/2014/main" id="{D9831A6B-EBD1-4541-9494-47BD53DBBB99}"/>
                </a:ext>
              </a:extLst>
            </p:cNvPr>
            <p:cNvGrpSpPr/>
            <p:nvPr/>
          </p:nvGrpSpPr>
          <p:grpSpPr>
            <a:xfrm>
              <a:off x="1830361" y="5406161"/>
              <a:ext cx="2483530" cy="888339"/>
              <a:chOff x="189722" y="4311922"/>
              <a:chExt cx="2483530" cy="888339"/>
            </a:xfrm>
          </p:grpSpPr>
          <p:grpSp>
            <p:nvGrpSpPr>
              <p:cNvPr id="38" name="Group 37">
                <a:extLst>
                  <a:ext uri="{FF2B5EF4-FFF2-40B4-BE49-F238E27FC236}">
                    <a16:creationId xmlns:a16="http://schemas.microsoft.com/office/drawing/2014/main" id="{90181AE8-010F-42FC-B669-8AA7BEF4A9DE}"/>
                  </a:ext>
                </a:extLst>
              </p:cNvPr>
              <p:cNvGrpSpPr/>
              <p:nvPr/>
            </p:nvGrpSpPr>
            <p:grpSpPr>
              <a:xfrm>
                <a:off x="1052181" y="4311922"/>
                <a:ext cx="744080" cy="339461"/>
                <a:chOff x="2575249" y="3167193"/>
                <a:chExt cx="1996751" cy="643813"/>
              </a:xfrm>
            </p:grpSpPr>
            <p:sp>
              <p:nvSpPr>
                <p:cNvPr id="40" name="Rectangle 39">
                  <a:extLst>
                    <a:ext uri="{FF2B5EF4-FFF2-40B4-BE49-F238E27FC236}">
                      <a16:creationId xmlns:a16="http://schemas.microsoft.com/office/drawing/2014/main" id="{9D4ACC7E-405C-42F3-8D43-1D71C923D875}"/>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41" name="TextBox 40">
                  <a:extLst>
                    <a:ext uri="{FF2B5EF4-FFF2-40B4-BE49-F238E27FC236}">
                      <a16:creationId xmlns:a16="http://schemas.microsoft.com/office/drawing/2014/main" id="{6A87B31C-85F4-4CDE-9DE5-74953628111C}"/>
                    </a:ext>
                  </a:extLst>
                </p:cNvPr>
                <p:cNvSpPr txBox="1"/>
                <p:nvPr/>
              </p:nvSpPr>
              <p:spPr>
                <a:xfrm>
                  <a:off x="2649894" y="3316483"/>
                  <a:ext cx="1838131" cy="375913"/>
                </a:xfrm>
                <a:prstGeom prst="rect">
                  <a:avLst/>
                </a:prstGeom>
                <a:noFill/>
              </p:spPr>
              <p:txBody>
                <a:bodyPr wrap="none" rtlCol="0">
                  <a:normAutofit fontScale="55000" lnSpcReduction="20000"/>
                </a:bodyPr>
                <a:lstStyle/>
                <a:p>
                  <a:pPr algn="ctr"/>
                  <a:r>
                    <a:rPr lang="en-US" dirty="0"/>
                    <a:t>Phrase ISR</a:t>
                  </a:r>
                </a:p>
              </p:txBody>
            </p:sp>
          </p:grpSp>
          <p:grpSp>
            <p:nvGrpSpPr>
              <p:cNvPr id="43" name="Group 42">
                <a:extLst>
                  <a:ext uri="{FF2B5EF4-FFF2-40B4-BE49-F238E27FC236}">
                    <a16:creationId xmlns:a16="http://schemas.microsoft.com/office/drawing/2014/main" id="{B59798C8-7424-48C1-83AE-09C863FD41F6}"/>
                  </a:ext>
                </a:extLst>
              </p:cNvPr>
              <p:cNvGrpSpPr/>
              <p:nvPr/>
            </p:nvGrpSpPr>
            <p:grpSpPr>
              <a:xfrm>
                <a:off x="189722" y="4860800"/>
                <a:ext cx="744080" cy="339461"/>
                <a:chOff x="5293567" y="3167193"/>
                <a:chExt cx="1996751" cy="643813"/>
              </a:xfrm>
            </p:grpSpPr>
            <p:sp>
              <p:nvSpPr>
                <p:cNvPr id="45" name="Rectangle 44">
                  <a:extLst>
                    <a:ext uri="{FF2B5EF4-FFF2-40B4-BE49-F238E27FC236}">
                      <a16:creationId xmlns:a16="http://schemas.microsoft.com/office/drawing/2014/main" id="{DCB5D236-7F42-4677-943D-EF98641087D1}"/>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46" name="TextBox 45">
                  <a:extLst>
                    <a:ext uri="{FF2B5EF4-FFF2-40B4-BE49-F238E27FC236}">
                      <a16:creationId xmlns:a16="http://schemas.microsoft.com/office/drawing/2014/main" id="{F22302DF-7B0B-45C1-BA68-210E73396187}"/>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a:t>
                  </a:r>
                  <a:r>
                    <a:rPr lang="en-US" dirty="0" err="1"/>
                    <a:t>apollo</a:t>
                  </a:r>
                  <a:r>
                    <a:rPr lang="en-US" dirty="0"/>
                    <a:t> ISR</a:t>
                  </a:r>
                </a:p>
              </p:txBody>
            </p:sp>
          </p:grpSp>
          <p:grpSp>
            <p:nvGrpSpPr>
              <p:cNvPr id="47" name="Group 46">
                <a:extLst>
                  <a:ext uri="{FF2B5EF4-FFF2-40B4-BE49-F238E27FC236}">
                    <a16:creationId xmlns:a16="http://schemas.microsoft.com/office/drawing/2014/main" id="{B217198D-9D34-4F7A-A600-E517BF052C65}"/>
                  </a:ext>
                </a:extLst>
              </p:cNvPr>
              <p:cNvGrpSpPr/>
              <p:nvPr/>
            </p:nvGrpSpPr>
            <p:grpSpPr>
              <a:xfrm>
                <a:off x="1050442" y="4850960"/>
                <a:ext cx="744080" cy="339461"/>
                <a:chOff x="5293567" y="3167193"/>
                <a:chExt cx="1996751" cy="643813"/>
              </a:xfrm>
            </p:grpSpPr>
            <p:sp>
              <p:nvSpPr>
                <p:cNvPr id="48" name="Rectangle 47">
                  <a:extLst>
                    <a:ext uri="{FF2B5EF4-FFF2-40B4-BE49-F238E27FC236}">
                      <a16:creationId xmlns:a16="http://schemas.microsoft.com/office/drawing/2014/main" id="{B0BF686B-EC5F-4E91-A38A-7BC5B0F2B03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50" name="TextBox 49">
                  <a:extLst>
                    <a:ext uri="{FF2B5EF4-FFF2-40B4-BE49-F238E27FC236}">
                      <a16:creationId xmlns:a16="http://schemas.microsoft.com/office/drawing/2014/main" id="{4058CDA2-8605-42CE-837F-BF5F2F5FB820}"/>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#moon ISR</a:t>
                  </a:r>
                </a:p>
              </p:txBody>
            </p:sp>
          </p:grpSp>
          <p:grpSp>
            <p:nvGrpSpPr>
              <p:cNvPr id="51" name="Group 50">
                <a:extLst>
                  <a:ext uri="{FF2B5EF4-FFF2-40B4-BE49-F238E27FC236}">
                    <a16:creationId xmlns:a16="http://schemas.microsoft.com/office/drawing/2014/main" id="{57E3BEF6-BA9C-4D63-8DED-CF8AD1FA5895}"/>
                  </a:ext>
                </a:extLst>
              </p:cNvPr>
              <p:cNvGrpSpPr/>
              <p:nvPr/>
            </p:nvGrpSpPr>
            <p:grpSpPr>
              <a:xfrm>
                <a:off x="1929172" y="4848780"/>
                <a:ext cx="744080" cy="339461"/>
                <a:chOff x="5293567" y="3167193"/>
                <a:chExt cx="1996751" cy="643813"/>
              </a:xfrm>
            </p:grpSpPr>
            <p:sp>
              <p:nvSpPr>
                <p:cNvPr id="53" name="Rectangle 52">
                  <a:extLst>
                    <a:ext uri="{FF2B5EF4-FFF2-40B4-BE49-F238E27FC236}">
                      <a16:creationId xmlns:a16="http://schemas.microsoft.com/office/drawing/2014/main" id="{BEA27B5B-8B78-40EE-ABAB-11DCF19C6BE5}"/>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54" name="TextBox 53">
                  <a:extLst>
                    <a:ext uri="{FF2B5EF4-FFF2-40B4-BE49-F238E27FC236}">
                      <a16:creationId xmlns:a16="http://schemas.microsoft.com/office/drawing/2014/main" id="{0A11D53D-D3C7-41FE-9AED-8501D7D95DE3}"/>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#landing ISR</a:t>
                  </a:r>
                </a:p>
              </p:txBody>
            </p:sp>
          </p:grpSp>
          <p:cxnSp>
            <p:nvCxnSpPr>
              <p:cNvPr id="55" name="Straight Connector 54">
                <a:extLst>
                  <a:ext uri="{FF2B5EF4-FFF2-40B4-BE49-F238E27FC236}">
                    <a16:creationId xmlns:a16="http://schemas.microsoft.com/office/drawing/2014/main" id="{B448DA3A-162D-4F55-A44B-9D7F5F325D7B}"/>
                  </a:ext>
                </a:extLst>
              </p:cNvPr>
              <p:cNvCxnSpPr>
                <a:cxnSpLocks/>
              </p:cNvCxnSpPr>
              <p:nvPr/>
            </p:nvCxnSpPr>
            <p:spPr>
              <a:xfrm flipH="1">
                <a:off x="760738" y="4648633"/>
                <a:ext cx="374323" cy="2183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9BC37EF-7B50-4D56-A541-652D5050B0E6}"/>
                  </a:ext>
                </a:extLst>
              </p:cNvPr>
              <p:cNvCxnSpPr>
                <a:cxnSpLocks/>
                <a:stCxn id="40" idx="2"/>
                <a:endCxn id="48" idx="0"/>
              </p:cNvCxnSpPr>
              <p:nvPr/>
            </p:nvCxnSpPr>
            <p:spPr>
              <a:xfrm flipH="1">
                <a:off x="1422482" y="4651383"/>
                <a:ext cx="1739" cy="1995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DEFD8CF-381C-49AB-95C2-D46B87908B74}"/>
                  </a:ext>
                </a:extLst>
              </p:cNvPr>
              <p:cNvCxnSpPr>
                <a:cxnSpLocks/>
              </p:cNvCxnSpPr>
              <p:nvPr/>
            </p:nvCxnSpPr>
            <p:spPr>
              <a:xfrm>
                <a:off x="1718933" y="4654807"/>
                <a:ext cx="365294" cy="193973"/>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87596543-387D-4135-8ACD-E4F9BDC081F8}"/>
                </a:ext>
              </a:extLst>
            </p:cNvPr>
            <p:cNvGrpSpPr/>
            <p:nvPr/>
          </p:nvGrpSpPr>
          <p:grpSpPr>
            <a:xfrm>
              <a:off x="61934" y="4660280"/>
              <a:ext cx="2483530" cy="888339"/>
              <a:chOff x="4818360" y="4950608"/>
              <a:chExt cx="2483530" cy="888339"/>
            </a:xfrm>
          </p:grpSpPr>
          <p:grpSp>
            <p:nvGrpSpPr>
              <p:cNvPr id="58" name="Group 57">
                <a:extLst>
                  <a:ext uri="{FF2B5EF4-FFF2-40B4-BE49-F238E27FC236}">
                    <a16:creationId xmlns:a16="http://schemas.microsoft.com/office/drawing/2014/main" id="{51D2D4F9-10B5-475A-981D-E86693F19F99}"/>
                  </a:ext>
                </a:extLst>
              </p:cNvPr>
              <p:cNvGrpSpPr/>
              <p:nvPr/>
            </p:nvGrpSpPr>
            <p:grpSpPr>
              <a:xfrm>
                <a:off x="5680819" y="4950608"/>
                <a:ext cx="744080" cy="339461"/>
                <a:chOff x="2575249" y="3167193"/>
                <a:chExt cx="1996751" cy="643813"/>
              </a:xfrm>
            </p:grpSpPr>
            <p:sp>
              <p:nvSpPr>
                <p:cNvPr id="59" name="Rectangle 58">
                  <a:extLst>
                    <a:ext uri="{FF2B5EF4-FFF2-40B4-BE49-F238E27FC236}">
                      <a16:creationId xmlns:a16="http://schemas.microsoft.com/office/drawing/2014/main" id="{C69E20A0-48DF-4FD7-BF59-5F498D79E009}"/>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60" name="TextBox 59">
                  <a:extLst>
                    <a:ext uri="{FF2B5EF4-FFF2-40B4-BE49-F238E27FC236}">
                      <a16:creationId xmlns:a16="http://schemas.microsoft.com/office/drawing/2014/main" id="{943EF84F-197F-4DC1-80B6-507D875CE1D5}"/>
                    </a:ext>
                  </a:extLst>
                </p:cNvPr>
                <p:cNvSpPr txBox="1"/>
                <p:nvPr/>
              </p:nvSpPr>
              <p:spPr>
                <a:xfrm>
                  <a:off x="2649894" y="3316483"/>
                  <a:ext cx="1838131" cy="375913"/>
                </a:xfrm>
                <a:prstGeom prst="rect">
                  <a:avLst/>
                </a:prstGeom>
                <a:noFill/>
              </p:spPr>
              <p:txBody>
                <a:bodyPr wrap="none" rtlCol="0">
                  <a:normAutofit fontScale="55000" lnSpcReduction="20000"/>
                </a:bodyPr>
                <a:lstStyle/>
                <a:p>
                  <a:pPr algn="ctr"/>
                  <a:r>
                    <a:rPr lang="en-US" dirty="0"/>
                    <a:t>Phrase ISR</a:t>
                  </a:r>
                </a:p>
              </p:txBody>
            </p:sp>
          </p:grpSp>
          <p:grpSp>
            <p:nvGrpSpPr>
              <p:cNvPr id="61" name="Group 60">
                <a:extLst>
                  <a:ext uri="{FF2B5EF4-FFF2-40B4-BE49-F238E27FC236}">
                    <a16:creationId xmlns:a16="http://schemas.microsoft.com/office/drawing/2014/main" id="{061BFEA1-72C8-44B9-9A21-7C43E77EA5E7}"/>
                  </a:ext>
                </a:extLst>
              </p:cNvPr>
              <p:cNvGrpSpPr/>
              <p:nvPr/>
            </p:nvGrpSpPr>
            <p:grpSpPr>
              <a:xfrm>
                <a:off x="4818360" y="5499486"/>
                <a:ext cx="744080" cy="339461"/>
                <a:chOff x="5293567" y="3167193"/>
                <a:chExt cx="1996751" cy="643813"/>
              </a:xfrm>
            </p:grpSpPr>
            <p:sp>
              <p:nvSpPr>
                <p:cNvPr id="62" name="Rectangle 61">
                  <a:extLst>
                    <a:ext uri="{FF2B5EF4-FFF2-40B4-BE49-F238E27FC236}">
                      <a16:creationId xmlns:a16="http://schemas.microsoft.com/office/drawing/2014/main" id="{F5F0F18D-BA8C-4B79-A9FE-40A56F69E0C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63" name="TextBox 62">
                  <a:extLst>
                    <a:ext uri="{FF2B5EF4-FFF2-40B4-BE49-F238E27FC236}">
                      <a16:creationId xmlns:a16="http://schemas.microsoft.com/office/drawing/2014/main" id="{6DEF5C13-9232-492C-90B6-EDB9CBBF422C}"/>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a:t>
                  </a:r>
                  <a:r>
                    <a:rPr lang="en-US" dirty="0" err="1"/>
                    <a:t>apollo</a:t>
                  </a:r>
                  <a:r>
                    <a:rPr lang="en-US" dirty="0"/>
                    <a:t> ISR</a:t>
                  </a:r>
                </a:p>
              </p:txBody>
            </p:sp>
          </p:grpSp>
          <p:grpSp>
            <p:nvGrpSpPr>
              <p:cNvPr id="64" name="Group 63">
                <a:extLst>
                  <a:ext uri="{FF2B5EF4-FFF2-40B4-BE49-F238E27FC236}">
                    <a16:creationId xmlns:a16="http://schemas.microsoft.com/office/drawing/2014/main" id="{7CF8AAA6-157D-4B48-8943-5DF7123B5A77}"/>
                  </a:ext>
                </a:extLst>
              </p:cNvPr>
              <p:cNvGrpSpPr/>
              <p:nvPr/>
            </p:nvGrpSpPr>
            <p:grpSpPr>
              <a:xfrm>
                <a:off x="5679080" y="5489646"/>
                <a:ext cx="744080" cy="339461"/>
                <a:chOff x="5293567" y="3167193"/>
                <a:chExt cx="1996751" cy="643813"/>
              </a:xfrm>
            </p:grpSpPr>
            <p:sp>
              <p:nvSpPr>
                <p:cNvPr id="65" name="Rectangle 64">
                  <a:extLst>
                    <a:ext uri="{FF2B5EF4-FFF2-40B4-BE49-F238E27FC236}">
                      <a16:creationId xmlns:a16="http://schemas.microsoft.com/office/drawing/2014/main" id="{8ABD0AB5-53F3-458B-BA75-40B4FD0BF98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66" name="TextBox 65">
                  <a:extLst>
                    <a:ext uri="{FF2B5EF4-FFF2-40B4-BE49-F238E27FC236}">
                      <a16:creationId xmlns:a16="http://schemas.microsoft.com/office/drawing/2014/main" id="{3B1DF9C1-F172-4997-ABD1-E7C0E478D131}"/>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@moon ISR</a:t>
                  </a:r>
                </a:p>
              </p:txBody>
            </p:sp>
          </p:grpSp>
          <p:grpSp>
            <p:nvGrpSpPr>
              <p:cNvPr id="67" name="Group 66">
                <a:extLst>
                  <a:ext uri="{FF2B5EF4-FFF2-40B4-BE49-F238E27FC236}">
                    <a16:creationId xmlns:a16="http://schemas.microsoft.com/office/drawing/2014/main" id="{10586610-B044-450C-B298-F038C608F74E}"/>
                  </a:ext>
                </a:extLst>
              </p:cNvPr>
              <p:cNvGrpSpPr/>
              <p:nvPr/>
            </p:nvGrpSpPr>
            <p:grpSpPr>
              <a:xfrm>
                <a:off x="6557810" y="5487466"/>
                <a:ext cx="744080" cy="339461"/>
                <a:chOff x="5293567" y="3167193"/>
                <a:chExt cx="1996751" cy="643813"/>
              </a:xfrm>
            </p:grpSpPr>
            <p:sp>
              <p:nvSpPr>
                <p:cNvPr id="68" name="Rectangle 67">
                  <a:extLst>
                    <a:ext uri="{FF2B5EF4-FFF2-40B4-BE49-F238E27FC236}">
                      <a16:creationId xmlns:a16="http://schemas.microsoft.com/office/drawing/2014/main" id="{AB4B420D-833A-4901-918E-9AF28EC261F6}"/>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69" name="TextBox 68">
                  <a:extLst>
                    <a:ext uri="{FF2B5EF4-FFF2-40B4-BE49-F238E27FC236}">
                      <a16:creationId xmlns:a16="http://schemas.microsoft.com/office/drawing/2014/main" id="{462E643F-2A38-48B6-8E0C-848584D1DFE9}"/>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@landing ISR</a:t>
                  </a:r>
                </a:p>
              </p:txBody>
            </p:sp>
          </p:grpSp>
          <p:cxnSp>
            <p:nvCxnSpPr>
              <p:cNvPr id="70" name="Straight Connector 69">
                <a:extLst>
                  <a:ext uri="{FF2B5EF4-FFF2-40B4-BE49-F238E27FC236}">
                    <a16:creationId xmlns:a16="http://schemas.microsoft.com/office/drawing/2014/main" id="{D07ABDFE-CFF6-4350-B248-B0F64F6AEBD4}"/>
                  </a:ext>
                </a:extLst>
              </p:cNvPr>
              <p:cNvCxnSpPr>
                <a:cxnSpLocks/>
              </p:cNvCxnSpPr>
              <p:nvPr/>
            </p:nvCxnSpPr>
            <p:spPr>
              <a:xfrm flipH="1">
                <a:off x="5389376" y="5287319"/>
                <a:ext cx="374323" cy="2183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AF0FED7-79B9-42D8-A311-7A2920B6BEAF}"/>
                  </a:ext>
                </a:extLst>
              </p:cNvPr>
              <p:cNvCxnSpPr>
                <a:cxnSpLocks/>
                <a:stCxn id="59" idx="2"/>
                <a:endCxn id="65" idx="0"/>
              </p:cNvCxnSpPr>
              <p:nvPr/>
            </p:nvCxnSpPr>
            <p:spPr>
              <a:xfrm flipH="1">
                <a:off x="6051120" y="5290069"/>
                <a:ext cx="1739" cy="1995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3769EAF-B41F-4CEB-BB90-D0077E0FC9B6}"/>
                  </a:ext>
                </a:extLst>
              </p:cNvPr>
              <p:cNvCxnSpPr>
                <a:cxnSpLocks/>
              </p:cNvCxnSpPr>
              <p:nvPr/>
            </p:nvCxnSpPr>
            <p:spPr>
              <a:xfrm>
                <a:off x="6347571" y="5293493"/>
                <a:ext cx="365294" cy="193973"/>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6DD52B59-55E9-4859-AB1D-D04B051DE420}"/>
                </a:ext>
              </a:extLst>
            </p:cNvPr>
            <p:cNvGrpSpPr/>
            <p:nvPr/>
          </p:nvGrpSpPr>
          <p:grpSpPr>
            <a:xfrm>
              <a:off x="4433976" y="5383164"/>
              <a:ext cx="2483530" cy="888339"/>
              <a:chOff x="4818360" y="4950608"/>
              <a:chExt cx="2483530" cy="888339"/>
            </a:xfrm>
          </p:grpSpPr>
          <p:grpSp>
            <p:nvGrpSpPr>
              <p:cNvPr id="89" name="Group 88">
                <a:extLst>
                  <a:ext uri="{FF2B5EF4-FFF2-40B4-BE49-F238E27FC236}">
                    <a16:creationId xmlns:a16="http://schemas.microsoft.com/office/drawing/2014/main" id="{D88EEB85-FC59-462A-BBC6-B204DB05CC7E}"/>
                  </a:ext>
                </a:extLst>
              </p:cNvPr>
              <p:cNvGrpSpPr/>
              <p:nvPr/>
            </p:nvGrpSpPr>
            <p:grpSpPr>
              <a:xfrm>
                <a:off x="5680819" y="4950608"/>
                <a:ext cx="744080" cy="339461"/>
                <a:chOff x="2575249" y="3167193"/>
                <a:chExt cx="1996751" cy="643813"/>
              </a:xfrm>
            </p:grpSpPr>
            <p:sp>
              <p:nvSpPr>
                <p:cNvPr id="102" name="Rectangle 101">
                  <a:extLst>
                    <a:ext uri="{FF2B5EF4-FFF2-40B4-BE49-F238E27FC236}">
                      <a16:creationId xmlns:a16="http://schemas.microsoft.com/office/drawing/2014/main" id="{DA1A0010-7CCF-42DD-B339-F6A03925362E}"/>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03" name="TextBox 102">
                  <a:extLst>
                    <a:ext uri="{FF2B5EF4-FFF2-40B4-BE49-F238E27FC236}">
                      <a16:creationId xmlns:a16="http://schemas.microsoft.com/office/drawing/2014/main" id="{1A94E453-703B-4936-92FC-BA64C1BC1B96}"/>
                    </a:ext>
                  </a:extLst>
                </p:cNvPr>
                <p:cNvSpPr txBox="1"/>
                <p:nvPr/>
              </p:nvSpPr>
              <p:spPr>
                <a:xfrm>
                  <a:off x="2649894" y="3316483"/>
                  <a:ext cx="1838131" cy="375913"/>
                </a:xfrm>
                <a:prstGeom prst="rect">
                  <a:avLst/>
                </a:prstGeom>
                <a:noFill/>
              </p:spPr>
              <p:txBody>
                <a:bodyPr wrap="none" rtlCol="0">
                  <a:normAutofit fontScale="55000" lnSpcReduction="20000"/>
                </a:bodyPr>
                <a:lstStyle/>
                <a:p>
                  <a:pPr algn="ctr"/>
                  <a:r>
                    <a:rPr lang="en-US" dirty="0"/>
                    <a:t>Phrase ISR</a:t>
                  </a:r>
                </a:p>
              </p:txBody>
            </p:sp>
          </p:grpSp>
          <p:grpSp>
            <p:nvGrpSpPr>
              <p:cNvPr id="90" name="Group 89">
                <a:extLst>
                  <a:ext uri="{FF2B5EF4-FFF2-40B4-BE49-F238E27FC236}">
                    <a16:creationId xmlns:a16="http://schemas.microsoft.com/office/drawing/2014/main" id="{2CF8B970-7FD8-437F-B867-9B3E9F7C8793}"/>
                  </a:ext>
                </a:extLst>
              </p:cNvPr>
              <p:cNvGrpSpPr/>
              <p:nvPr/>
            </p:nvGrpSpPr>
            <p:grpSpPr>
              <a:xfrm>
                <a:off x="4818360" y="5499486"/>
                <a:ext cx="744080" cy="339461"/>
                <a:chOff x="5293567" y="3167193"/>
                <a:chExt cx="1996751" cy="643813"/>
              </a:xfrm>
            </p:grpSpPr>
            <p:sp>
              <p:nvSpPr>
                <p:cNvPr id="100" name="Rectangle 99">
                  <a:extLst>
                    <a:ext uri="{FF2B5EF4-FFF2-40B4-BE49-F238E27FC236}">
                      <a16:creationId xmlns:a16="http://schemas.microsoft.com/office/drawing/2014/main" id="{DC8CF2C2-EC70-4908-B9FF-53FC09BB45F5}"/>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01" name="TextBox 100">
                  <a:extLst>
                    <a:ext uri="{FF2B5EF4-FFF2-40B4-BE49-F238E27FC236}">
                      <a16:creationId xmlns:a16="http://schemas.microsoft.com/office/drawing/2014/main" id="{23EDEE0A-D865-4B80-BDA9-2BA20C2E9B20}"/>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a:t>
                  </a:r>
                  <a:r>
                    <a:rPr lang="en-US" dirty="0" err="1"/>
                    <a:t>apollo</a:t>
                  </a:r>
                  <a:r>
                    <a:rPr lang="en-US" dirty="0"/>
                    <a:t> ISR</a:t>
                  </a:r>
                </a:p>
              </p:txBody>
            </p:sp>
          </p:grpSp>
          <p:grpSp>
            <p:nvGrpSpPr>
              <p:cNvPr id="91" name="Group 90">
                <a:extLst>
                  <a:ext uri="{FF2B5EF4-FFF2-40B4-BE49-F238E27FC236}">
                    <a16:creationId xmlns:a16="http://schemas.microsoft.com/office/drawing/2014/main" id="{FBA53CB7-5892-4535-B71D-0BBAE92785E9}"/>
                  </a:ext>
                </a:extLst>
              </p:cNvPr>
              <p:cNvGrpSpPr/>
              <p:nvPr/>
            </p:nvGrpSpPr>
            <p:grpSpPr>
              <a:xfrm>
                <a:off x="5679080" y="5489646"/>
                <a:ext cx="744080" cy="339461"/>
                <a:chOff x="5293567" y="3167193"/>
                <a:chExt cx="1996751" cy="643813"/>
              </a:xfrm>
            </p:grpSpPr>
            <p:sp>
              <p:nvSpPr>
                <p:cNvPr id="98" name="Rectangle 97">
                  <a:extLst>
                    <a:ext uri="{FF2B5EF4-FFF2-40B4-BE49-F238E27FC236}">
                      <a16:creationId xmlns:a16="http://schemas.microsoft.com/office/drawing/2014/main" id="{7AC000D1-4C75-48D2-B19C-2E8515800C46}"/>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99" name="TextBox 98">
                  <a:extLst>
                    <a:ext uri="{FF2B5EF4-FFF2-40B4-BE49-F238E27FC236}">
                      <a16:creationId xmlns:a16="http://schemas.microsoft.com/office/drawing/2014/main" id="{078B334B-7E4E-4B3C-A45B-5ED25AD06778}"/>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/moon ISR</a:t>
                  </a:r>
                </a:p>
              </p:txBody>
            </p:sp>
          </p:grpSp>
          <p:grpSp>
            <p:nvGrpSpPr>
              <p:cNvPr id="92" name="Group 91">
                <a:extLst>
                  <a:ext uri="{FF2B5EF4-FFF2-40B4-BE49-F238E27FC236}">
                    <a16:creationId xmlns:a16="http://schemas.microsoft.com/office/drawing/2014/main" id="{BB8B5893-D786-40B2-BCD0-E8B696948196}"/>
                  </a:ext>
                </a:extLst>
              </p:cNvPr>
              <p:cNvGrpSpPr/>
              <p:nvPr/>
            </p:nvGrpSpPr>
            <p:grpSpPr>
              <a:xfrm>
                <a:off x="6557810" y="5487466"/>
                <a:ext cx="744080" cy="339461"/>
                <a:chOff x="5293567" y="3167193"/>
                <a:chExt cx="1996751" cy="643813"/>
              </a:xfrm>
            </p:grpSpPr>
            <p:sp>
              <p:nvSpPr>
                <p:cNvPr id="96" name="Rectangle 95">
                  <a:extLst>
                    <a:ext uri="{FF2B5EF4-FFF2-40B4-BE49-F238E27FC236}">
                      <a16:creationId xmlns:a16="http://schemas.microsoft.com/office/drawing/2014/main" id="{F464CF4E-E879-4C47-9F69-8411DD8811F0}"/>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97" name="TextBox 96">
                  <a:extLst>
                    <a:ext uri="{FF2B5EF4-FFF2-40B4-BE49-F238E27FC236}">
                      <a16:creationId xmlns:a16="http://schemas.microsoft.com/office/drawing/2014/main" id="{871EAD4B-FD1A-4949-8589-254B21B2C7E8}"/>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/landing ISR</a:t>
                  </a:r>
                </a:p>
              </p:txBody>
            </p:sp>
          </p:grpSp>
          <p:cxnSp>
            <p:nvCxnSpPr>
              <p:cNvPr id="93" name="Straight Connector 92">
                <a:extLst>
                  <a:ext uri="{FF2B5EF4-FFF2-40B4-BE49-F238E27FC236}">
                    <a16:creationId xmlns:a16="http://schemas.microsoft.com/office/drawing/2014/main" id="{CAB126B5-DC9C-4F61-8F28-C2CCBC5E95E7}"/>
                  </a:ext>
                </a:extLst>
              </p:cNvPr>
              <p:cNvCxnSpPr>
                <a:cxnSpLocks/>
              </p:cNvCxnSpPr>
              <p:nvPr/>
            </p:nvCxnSpPr>
            <p:spPr>
              <a:xfrm flipH="1">
                <a:off x="5389376" y="5287319"/>
                <a:ext cx="374323" cy="2183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0A75FBE0-5118-4B1D-9470-F4DDA110DA0C}"/>
                  </a:ext>
                </a:extLst>
              </p:cNvPr>
              <p:cNvCxnSpPr>
                <a:cxnSpLocks/>
                <a:stCxn id="102" idx="2"/>
                <a:endCxn id="98" idx="0"/>
              </p:cNvCxnSpPr>
              <p:nvPr/>
            </p:nvCxnSpPr>
            <p:spPr>
              <a:xfrm flipH="1">
                <a:off x="6051120" y="5290069"/>
                <a:ext cx="1739" cy="1995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04C3A2A-445C-46BD-A3DB-C9C161B0B145}"/>
                  </a:ext>
                </a:extLst>
              </p:cNvPr>
              <p:cNvCxnSpPr>
                <a:cxnSpLocks/>
              </p:cNvCxnSpPr>
              <p:nvPr/>
            </p:nvCxnSpPr>
            <p:spPr>
              <a:xfrm>
                <a:off x="6347571" y="5293493"/>
                <a:ext cx="365294" cy="193973"/>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7A3604E4-8AE3-443B-B902-4415AFCDE279}"/>
                </a:ext>
              </a:extLst>
            </p:cNvPr>
            <p:cNvGrpSpPr/>
            <p:nvPr/>
          </p:nvGrpSpPr>
          <p:grpSpPr>
            <a:xfrm>
              <a:off x="6194260" y="4657503"/>
              <a:ext cx="2483530" cy="888339"/>
              <a:chOff x="4818360" y="4950608"/>
              <a:chExt cx="2483530" cy="888339"/>
            </a:xfrm>
          </p:grpSpPr>
          <p:grpSp>
            <p:nvGrpSpPr>
              <p:cNvPr id="105" name="Group 104">
                <a:extLst>
                  <a:ext uri="{FF2B5EF4-FFF2-40B4-BE49-F238E27FC236}">
                    <a16:creationId xmlns:a16="http://schemas.microsoft.com/office/drawing/2014/main" id="{39288EA5-464D-445B-BF49-E73BCDCE5743}"/>
                  </a:ext>
                </a:extLst>
              </p:cNvPr>
              <p:cNvGrpSpPr/>
              <p:nvPr/>
            </p:nvGrpSpPr>
            <p:grpSpPr>
              <a:xfrm>
                <a:off x="5680819" y="4950608"/>
                <a:ext cx="744080" cy="339461"/>
                <a:chOff x="2575249" y="3167193"/>
                <a:chExt cx="1996751" cy="643813"/>
              </a:xfrm>
            </p:grpSpPr>
            <p:sp>
              <p:nvSpPr>
                <p:cNvPr id="118" name="Rectangle 117">
                  <a:extLst>
                    <a:ext uri="{FF2B5EF4-FFF2-40B4-BE49-F238E27FC236}">
                      <a16:creationId xmlns:a16="http://schemas.microsoft.com/office/drawing/2014/main" id="{E7781EDC-4866-4D86-9A4A-3108A33D96DE}"/>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19" name="TextBox 118">
                  <a:extLst>
                    <a:ext uri="{FF2B5EF4-FFF2-40B4-BE49-F238E27FC236}">
                      <a16:creationId xmlns:a16="http://schemas.microsoft.com/office/drawing/2014/main" id="{61C77792-54C2-49AA-8811-7ED9A66F8105}"/>
                    </a:ext>
                  </a:extLst>
                </p:cNvPr>
                <p:cNvSpPr txBox="1"/>
                <p:nvPr/>
              </p:nvSpPr>
              <p:spPr>
                <a:xfrm>
                  <a:off x="2649894" y="3316483"/>
                  <a:ext cx="1838131" cy="375913"/>
                </a:xfrm>
                <a:prstGeom prst="rect">
                  <a:avLst/>
                </a:prstGeom>
                <a:noFill/>
              </p:spPr>
              <p:txBody>
                <a:bodyPr wrap="none" rtlCol="0">
                  <a:normAutofit fontScale="55000" lnSpcReduction="20000"/>
                </a:bodyPr>
                <a:lstStyle/>
                <a:p>
                  <a:pPr algn="ctr"/>
                  <a:r>
                    <a:rPr lang="en-US" dirty="0"/>
                    <a:t>Phrase ISR</a:t>
                  </a:r>
                </a:p>
              </p:txBody>
            </p:sp>
          </p:grpSp>
          <p:grpSp>
            <p:nvGrpSpPr>
              <p:cNvPr id="106" name="Group 105">
                <a:extLst>
                  <a:ext uri="{FF2B5EF4-FFF2-40B4-BE49-F238E27FC236}">
                    <a16:creationId xmlns:a16="http://schemas.microsoft.com/office/drawing/2014/main" id="{14ED34C5-C0FC-47A0-B424-E256F808126D}"/>
                  </a:ext>
                </a:extLst>
              </p:cNvPr>
              <p:cNvGrpSpPr/>
              <p:nvPr/>
            </p:nvGrpSpPr>
            <p:grpSpPr>
              <a:xfrm>
                <a:off x="4818360" y="5499486"/>
                <a:ext cx="744080" cy="339461"/>
                <a:chOff x="5293567" y="3167193"/>
                <a:chExt cx="1996751" cy="643813"/>
              </a:xfrm>
            </p:grpSpPr>
            <p:sp>
              <p:nvSpPr>
                <p:cNvPr id="116" name="Rectangle 115">
                  <a:extLst>
                    <a:ext uri="{FF2B5EF4-FFF2-40B4-BE49-F238E27FC236}">
                      <a16:creationId xmlns:a16="http://schemas.microsoft.com/office/drawing/2014/main" id="{3AEA954B-CB52-4225-8B2A-A7F4FC43E04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17" name="TextBox 116">
                  <a:extLst>
                    <a:ext uri="{FF2B5EF4-FFF2-40B4-BE49-F238E27FC236}">
                      <a16:creationId xmlns:a16="http://schemas.microsoft.com/office/drawing/2014/main" id="{01384CE3-F186-4968-BA9A-2C14E3D61E72}"/>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err="1"/>
                    <a:t>apollo</a:t>
                  </a:r>
                  <a:r>
                    <a:rPr lang="en-US" dirty="0"/>
                    <a:t> ISR</a:t>
                  </a:r>
                </a:p>
              </p:txBody>
            </p:sp>
          </p:grpSp>
          <p:grpSp>
            <p:nvGrpSpPr>
              <p:cNvPr id="107" name="Group 106">
                <a:extLst>
                  <a:ext uri="{FF2B5EF4-FFF2-40B4-BE49-F238E27FC236}">
                    <a16:creationId xmlns:a16="http://schemas.microsoft.com/office/drawing/2014/main" id="{5882C341-460A-4884-9AB6-32EFB69E13D0}"/>
                  </a:ext>
                </a:extLst>
              </p:cNvPr>
              <p:cNvGrpSpPr/>
              <p:nvPr/>
            </p:nvGrpSpPr>
            <p:grpSpPr>
              <a:xfrm>
                <a:off x="5679080" y="5489646"/>
                <a:ext cx="744080" cy="339461"/>
                <a:chOff x="5293567" y="3167193"/>
                <a:chExt cx="1996751" cy="643813"/>
              </a:xfrm>
            </p:grpSpPr>
            <p:sp>
              <p:nvSpPr>
                <p:cNvPr id="114" name="Rectangle 113">
                  <a:extLst>
                    <a:ext uri="{FF2B5EF4-FFF2-40B4-BE49-F238E27FC236}">
                      <a16:creationId xmlns:a16="http://schemas.microsoft.com/office/drawing/2014/main" id="{3279B9AB-9362-4D96-8815-EF212345A23B}"/>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15" name="TextBox 114">
                  <a:extLst>
                    <a:ext uri="{FF2B5EF4-FFF2-40B4-BE49-F238E27FC236}">
                      <a16:creationId xmlns:a16="http://schemas.microsoft.com/office/drawing/2014/main" id="{59DEC820-5CF9-4EFF-B073-8A984F47A0F3}"/>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moon ISR</a:t>
                  </a:r>
                </a:p>
              </p:txBody>
            </p:sp>
          </p:grpSp>
          <p:grpSp>
            <p:nvGrpSpPr>
              <p:cNvPr id="108" name="Group 107">
                <a:extLst>
                  <a:ext uri="{FF2B5EF4-FFF2-40B4-BE49-F238E27FC236}">
                    <a16:creationId xmlns:a16="http://schemas.microsoft.com/office/drawing/2014/main" id="{D4BB5E93-ADC9-4E57-9087-6526CF6C3F39}"/>
                  </a:ext>
                </a:extLst>
              </p:cNvPr>
              <p:cNvGrpSpPr/>
              <p:nvPr/>
            </p:nvGrpSpPr>
            <p:grpSpPr>
              <a:xfrm>
                <a:off x="6557810" y="5487466"/>
                <a:ext cx="744080" cy="339461"/>
                <a:chOff x="5293567" y="3167193"/>
                <a:chExt cx="1996751" cy="643813"/>
              </a:xfrm>
            </p:grpSpPr>
            <p:sp>
              <p:nvSpPr>
                <p:cNvPr id="112" name="Rectangle 111">
                  <a:extLst>
                    <a:ext uri="{FF2B5EF4-FFF2-40B4-BE49-F238E27FC236}">
                      <a16:creationId xmlns:a16="http://schemas.microsoft.com/office/drawing/2014/main" id="{C50F3D35-5B4E-46A8-9E6B-1C5EB94B9C76}"/>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13" name="TextBox 112">
                  <a:extLst>
                    <a:ext uri="{FF2B5EF4-FFF2-40B4-BE49-F238E27FC236}">
                      <a16:creationId xmlns:a16="http://schemas.microsoft.com/office/drawing/2014/main" id="{843DE113-F0B2-4AC1-8166-F840240C8869}"/>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landing ISR</a:t>
                  </a:r>
                </a:p>
              </p:txBody>
            </p:sp>
          </p:grpSp>
          <p:cxnSp>
            <p:nvCxnSpPr>
              <p:cNvPr id="109" name="Straight Connector 108">
                <a:extLst>
                  <a:ext uri="{FF2B5EF4-FFF2-40B4-BE49-F238E27FC236}">
                    <a16:creationId xmlns:a16="http://schemas.microsoft.com/office/drawing/2014/main" id="{CC5240B8-18DC-4A9E-B5C7-4EDA8DC1D1FF}"/>
                  </a:ext>
                </a:extLst>
              </p:cNvPr>
              <p:cNvCxnSpPr>
                <a:cxnSpLocks/>
              </p:cNvCxnSpPr>
              <p:nvPr/>
            </p:nvCxnSpPr>
            <p:spPr>
              <a:xfrm flipH="1">
                <a:off x="5389376" y="5287319"/>
                <a:ext cx="374323" cy="2183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5D0C2EFC-F5AA-40E1-BA85-F263B0922553}"/>
                  </a:ext>
                </a:extLst>
              </p:cNvPr>
              <p:cNvCxnSpPr>
                <a:cxnSpLocks/>
                <a:stCxn id="118" idx="2"/>
                <a:endCxn id="114" idx="0"/>
              </p:cNvCxnSpPr>
              <p:nvPr/>
            </p:nvCxnSpPr>
            <p:spPr>
              <a:xfrm flipH="1">
                <a:off x="6051120" y="5290069"/>
                <a:ext cx="1739" cy="1995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BB1805FE-9168-484D-9063-7F8704438095}"/>
                  </a:ext>
                </a:extLst>
              </p:cNvPr>
              <p:cNvCxnSpPr>
                <a:cxnSpLocks/>
              </p:cNvCxnSpPr>
              <p:nvPr/>
            </p:nvCxnSpPr>
            <p:spPr>
              <a:xfrm>
                <a:off x="6347571" y="5293493"/>
                <a:ext cx="365294" cy="193973"/>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37431948-EEA8-4561-B016-B0CD7D9F7223}"/>
                </a:ext>
              </a:extLst>
            </p:cNvPr>
            <p:cNvGrpSpPr/>
            <p:nvPr/>
          </p:nvGrpSpPr>
          <p:grpSpPr>
            <a:xfrm>
              <a:off x="3863692" y="3850048"/>
              <a:ext cx="744080" cy="339461"/>
              <a:chOff x="3844212" y="2108718"/>
              <a:chExt cx="1996751" cy="643813"/>
            </a:xfrm>
          </p:grpSpPr>
          <p:sp>
            <p:nvSpPr>
              <p:cNvPr id="121" name="Rectangle 120">
                <a:extLst>
                  <a:ext uri="{FF2B5EF4-FFF2-40B4-BE49-F238E27FC236}">
                    <a16:creationId xmlns:a16="http://schemas.microsoft.com/office/drawing/2014/main" id="{AC3C7151-78B2-40C5-BEB9-C4173B883B61}"/>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22" name="TextBox 121">
                <a:extLst>
                  <a:ext uri="{FF2B5EF4-FFF2-40B4-BE49-F238E27FC236}">
                    <a16:creationId xmlns:a16="http://schemas.microsoft.com/office/drawing/2014/main" id="{5C29EA38-7B50-4F64-8FF1-25FB87FC534D}"/>
                  </a:ext>
                </a:extLst>
              </p:cNvPr>
              <p:cNvSpPr txBox="1"/>
              <p:nvPr/>
            </p:nvSpPr>
            <p:spPr>
              <a:xfrm>
                <a:off x="3918857" y="2258008"/>
                <a:ext cx="1838131" cy="375913"/>
              </a:xfrm>
              <a:prstGeom prst="rect">
                <a:avLst/>
              </a:prstGeom>
              <a:noFill/>
            </p:spPr>
            <p:txBody>
              <a:bodyPr wrap="none" rtlCol="0">
                <a:normAutofit fontScale="55000" lnSpcReduction="20000"/>
              </a:bodyPr>
              <a:lstStyle/>
              <a:p>
                <a:pPr algn="ctr"/>
                <a:r>
                  <a:rPr lang="en-US" dirty="0"/>
                  <a:t>OR ISR</a:t>
                </a:r>
              </a:p>
            </p:txBody>
          </p:sp>
        </p:grpSp>
        <p:cxnSp>
          <p:nvCxnSpPr>
            <p:cNvPr id="123" name="Straight Connector 122">
              <a:extLst>
                <a:ext uri="{FF2B5EF4-FFF2-40B4-BE49-F238E27FC236}">
                  <a16:creationId xmlns:a16="http://schemas.microsoft.com/office/drawing/2014/main" id="{712EB974-FF18-46BE-ABEC-74CF97380D93}"/>
                </a:ext>
              </a:extLst>
            </p:cNvPr>
            <p:cNvCxnSpPr>
              <a:cxnSpLocks/>
              <a:stCxn id="121" idx="2"/>
              <a:endCxn id="59" idx="0"/>
            </p:cNvCxnSpPr>
            <p:nvPr/>
          </p:nvCxnSpPr>
          <p:spPr>
            <a:xfrm flipH="1">
              <a:off x="1296433" y="4189509"/>
              <a:ext cx="2939299" cy="4707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38E3A53D-9AF4-4FC0-ABEE-80B11750F932}"/>
                </a:ext>
              </a:extLst>
            </p:cNvPr>
            <p:cNvCxnSpPr>
              <a:cxnSpLocks/>
              <a:stCxn id="121" idx="2"/>
              <a:endCxn id="40" idx="0"/>
            </p:cNvCxnSpPr>
            <p:nvPr/>
          </p:nvCxnSpPr>
          <p:spPr>
            <a:xfrm flipH="1">
              <a:off x="3064860" y="4189509"/>
              <a:ext cx="1170872" cy="12166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9A9D130-939F-4427-8974-D3A9AD367401}"/>
                </a:ext>
              </a:extLst>
            </p:cNvPr>
            <p:cNvCxnSpPr>
              <a:cxnSpLocks/>
              <a:stCxn id="121" idx="2"/>
              <a:endCxn id="102" idx="0"/>
            </p:cNvCxnSpPr>
            <p:nvPr/>
          </p:nvCxnSpPr>
          <p:spPr>
            <a:xfrm>
              <a:off x="4235732" y="4189509"/>
              <a:ext cx="1432743" cy="119365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634B6DC-C991-4AD9-9476-5724D2509678}"/>
                </a:ext>
              </a:extLst>
            </p:cNvPr>
            <p:cNvCxnSpPr>
              <a:cxnSpLocks/>
              <a:stCxn id="121" idx="2"/>
              <a:endCxn id="118" idx="0"/>
            </p:cNvCxnSpPr>
            <p:nvPr/>
          </p:nvCxnSpPr>
          <p:spPr>
            <a:xfrm>
              <a:off x="4235732" y="4189509"/>
              <a:ext cx="3193027" cy="467994"/>
            </a:xfrm>
            <a:prstGeom prst="line">
              <a:avLst/>
            </a:prstGeom>
            <a:ln w="254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3381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75A5DE-136C-40C1-8C59-DA3A77FF8B7D}"/>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Coming back to the question, is this correct?</a:t>
            </a:r>
          </a:p>
        </p:txBody>
      </p:sp>
      <p:sp>
        <p:nvSpPr>
          <p:cNvPr id="3" name="TextBox 2">
            <a:extLst>
              <a:ext uri="{FF2B5EF4-FFF2-40B4-BE49-F238E27FC236}">
                <a16:creationId xmlns:a16="http://schemas.microsoft.com/office/drawing/2014/main" id="{73144500-2B85-4E75-9F49-D49E482770FD}"/>
              </a:ext>
            </a:extLst>
          </p:cNvPr>
          <p:cNvSpPr txBox="1"/>
          <p:nvPr/>
        </p:nvSpPr>
        <p:spPr>
          <a:xfrm>
            <a:off x="867103" y="1358514"/>
            <a:ext cx="4143436" cy="369332"/>
          </a:xfrm>
          <a:prstGeom prst="rect">
            <a:avLst/>
          </a:prstGeom>
          <a:noFill/>
        </p:spPr>
        <p:txBody>
          <a:bodyPr wrap="square" rtlCol="0">
            <a:spAutoFit/>
          </a:bodyPr>
          <a:lstStyle/>
          <a:p>
            <a:r>
              <a:rPr lang="en-US" dirty="0"/>
              <a:t>"</a:t>
            </a:r>
            <a:r>
              <a:rPr lang="en-US" dirty="0" err="1"/>
              <a:t>apollo</a:t>
            </a:r>
            <a:r>
              <a:rPr lang="en-US" dirty="0"/>
              <a:t> moon landing" | ( apple banana )</a:t>
            </a:r>
          </a:p>
        </p:txBody>
      </p:sp>
      <p:grpSp>
        <p:nvGrpSpPr>
          <p:cNvPr id="10" name="Group 9">
            <a:extLst>
              <a:ext uri="{FF2B5EF4-FFF2-40B4-BE49-F238E27FC236}">
                <a16:creationId xmlns:a16="http://schemas.microsoft.com/office/drawing/2014/main" id="{E4E63885-D241-4523-8987-CFD371E76A5B}"/>
              </a:ext>
            </a:extLst>
          </p:cNvPr>
          <p:cNvGrpSpPr/>
          <p:nvPr/>
        </p:nvGrpSpPr>
        <p:grpSpPr>
          <a:xfrm>
            <a:off x="442560" y="2099387"/>
            <a:ext cx="8297114" cy="2908665"/>
            <a:chOff x="442560" y="2099387"/>
            <a:chExt cx="8297114" cy="2908665"/>
          </a:xfrm>
        </p:grpSpPr>
        <p:grpSp>
          <p:nvGrpSpPr>
            <p:cNvPr id="14" name="Group 13">
              <a:extLst>
                <a:ext uri="{FF2B5EF4-FFF2-40B4-BE49-F238E27FC236}">
                  <a16:creationId xmlns:a16="http://schemas.microsoft.com/office/drawing/2014/main" id="{3954925C-D701-475F-8E71-F1DDC3F0885B}"/>
                </a:ext>
              </a:extLst>
            </p:cNvPr>
            <p:cNvGrpSpPr/>
            <p:nvPr/>
          </p:nvGrpSpPr>
          <p:grpSpPr>
            <a:xfrm>
              <a:off x="4049486" y="2099387"/>
              <a:ext cx="1371600" cy="643813"/>
              <a:chOff x="3844212" y="2108718"/>
              <a:chExt cx="1996751" cy="643813"/>
            </a:xfrm>
          </p:grpSpPr>
          <p:sp>
            <p:nvSpPr>
              <p:cNvPr id="4" name="Rectangle 3">
                <a:extLst>
                  <a:ext uri="{FF2B5EF4-FFF2-40B4-BE49-F238E27FC236}">
                    <a16:creationId xmlns:a16="http://schemas.microsoft.com/office/drawing/2014/main" id="{95940E30-56D5-4094-975F-CD4FA647639C}"/>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D762790-FD41-4012-A273-766364A2C11B}"/>
                  </a:ext>
                </a:extLst>
              </p:cNvPr>
              <p:cNvSpPr txBox="1"/>
              <p:nvPr/>
            </p:nvSpPr>
            <p:spPr>
              <a:xfrm>
                <a:off x="3918857" y="2258008"/>
                <a:ext cx="1838131" cy="375913"/>
              </a:xfrm>
              <a:prstGeom prst="rect">
                <a:avLst/>
              </a:prstGeom>
              <a:noFill/>
            </p:spPr>
            <p:txBody>
              <a:bodyPr wrap="square" rtlCol="0">
                <a:spAutoFit/>
              </a:bodyPr>
              <a:lstStyle/>
              <a:p>
                <a:pPr algn="ctr"/>
                <a:r>
                  <a:rPr lang="en-US" dirty="0"/>
                  <a:t>OR ISR</a:t>
                </a:r>
              </a:p>
            </p:txBody>
          </p:sp>
        </p:grpSp>
        <p:grpSp>
          <p:nvGrpSpPr>
            <p:cNvPr id="15" name="Group 14">
              <a:extLst>
                <a:ext uri="{FF2B5EF4-FFF2-40B4-BE49-F238E27FC236}">
                  <a16:creationId xmlns:a16="http://schemas.microsoft.com/office/drawing/2014/main" id="{53F614C7-1771-4F50-B73F-42FD9F373863}"/>
                </a:ext>
              </a:extLst>
            </p:cNvPr>
            <p:cNvGrpSpPr/>
            <p:nvPr/>
          </p:nvGrpSpPr>
          <p:grpSpPr>
            <a:xfrm>
              <a:off x="2032373" y="3323252"/>
              <a:ext cx="1371600" cy="643813"/>
              <a:chOff x="2575249" y="3167193"/>
              <a:chExt cx="1996751" cy="643813"/>
            </a:xfrm>
          </p:grpSpPr>
          <p:sp>
            <p:nvSpPr>
              <p:cNvPr id="6" name="Rectangle 5">
                <a:extLst>
                  <a:ext uri="{FF2B5EF4-FFF2-40B4-BE49-F238E27FC236}">
                    <a16:creationId xmlns:a16="http://schemas.microsoft.com/office/drawing/2014/main" id="{C8769FC8-44F0-414A-BE26-502A4D27C4B4}"/>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23CF731-4079-4612-B43D-4E8C243FFF0C}"/>
                  </a:ext>
                </a:extLst>
              </p:cNvPr>
              <p:cNvSpPr txBox="1"/>
              <p:nvPr/>
            </p:nvSpPr>
            <p:spPr>
              <a:xfrm>
                <a:off x="2649894" y="3316483"/>
                <a:ext cx="1838131" cy="375913"/>
              </a:xfrm>
              <a:prstGeom prst="rect">
                <a:avLst/>
              </a:prstGeom>
              <a:noFill/>
            </p:spPr>
            <p:txBody>
              <a:bodyPr wrap="square" rtlCol="0">
                <a:spAutoFit/>
              </a:bodyPr>
              <a:lstStyle/>
              <a:p>
                <a:pPr algn="ctr"/>
                <a:r>
                  <a:rPr lang="en-US" dirty="0"/>
                  <a:t>Phrase ISR</a:t>
                </a:r>
              </a:p>
            </p:txBody>
          </p:sp>
        </p:grpSp>
        <p:grpSp>
          <p:nvGrpSpPr>
            <p:cNvPr id="16" name="Group 15">
              <a:extLst>
                <a:ext uri="{FF2B5EF4-FFF2-40B4-BE49-F238E27FC236}">
                  <a16:creationId xmlns:a16="http://schemas.microsoft.com/office/drawing/2014/main" id="{64E41D36-507E-489D-B409-D42C532513C5}"/>
                </a:ext>
              </a:extLst>
            </p:cNvPr>
            <p:cNvGrpSpPr/>
            <p:nvPr/>
          </p:nvGrpSpPr>
          <p:grpSpPr>
            <a:xfrm>
              <a:off x="6609038" y="3318037"/>
              <a:ext cx="1371600" cy="643813"/>
              <a:chOff x="5293567" y="3167193"/>
              <a:chExt cx="1996751" cy="643813"/>
            </a:xfrm>
          </p:grpSpPr>
          <p:sp>
            <p:nvSpPr>
              <p:cNvPr id="8" name="Rectangle 7">
                <a:extLst>
                  <a:ext uri="{FF2B5EF4-FFF2-40B4-BE49-F238E27FC236}">
                    <a16:creationId xmlns:a16="http://schemas.microsoft.com/office/drawing/2014/main" id="{C6109DB6-AC72-45A8-8590-589F902B9E2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88AECD2-C111-4420-A860-B69148C3012F}"/>
                  </a:ext>
                </a:extLst>
              </p:cNvPr>
              <p:cNvSpPr txBox="1"/>
              <p:nvPr/>
            </p:nvSpPr>
            <p:spPr>
              <a:xfrm>
                <a:off x="5368212" y="3316483"/>
                <a:ext cx="1838131" cy="375913"/>
              </a:xfrm>
              <a:prstGeom prst="rect">
                <a:avLst/>
              </a:prstGeom>
              <a:noFill/>
            </p:spPr>
            <p:txBody>
              <a:bodyPr wrap="square" rtlCol="0">
                <a:spAutoFit/>
              </a:bodyPr>
              <a:lstStyle/>
              <a:p>
                <a:pPr algn="ctr"/>
                <a:r>
                  <a:rPr lang="en-US" dirty="0"/>
                  <a:t>AND ISR</a:t>
                </a:r>
              </a:p>
            </p:txBody>
          </p:sp>
        </p:grpSp>
        <p:grpSp>
          <p:nvGrpSpPr>
            <p:cNvPr id="17" name="Group 16">
              <a:extLst>
                <a:ext uri="{FF2B5EF4-FFF2-40B4-BE49-F238E27FC236}">
                  <a16:creationId xmlns:a16="http://schemas.microsoft.com/office/drawing/2014/main" id="{BF6241E0-305F-4F82-B328-0E27EA4A14A9}"/>
                </a:ext>
              </a:extLst>
            </p:cNvPr>
            <p:cNvGrpSpPr/>
            <p:nvPr/>
          </p:nvGrpSpPr>
          <p:grpSpPr>
            <a:xfrm>
              <a:off x="442560" y="4364239"/>
              <a:ext cx="1371600" cy="643813"/>
              <a:chOff x="5293567" y="3167193"/>
              <a:chExt cx="1996751" cy="643813"/>
            </a:xfrm>
          </p:grpSpPr>
          <p:sp>
            <p:nvSpPr>
              <p:cNvPr id="18" name="Rectangle 17">
                <a:extLst>
                  <a:ext uri="{FF2B5EF4-FFF2-40B4-BE49-F238E27FC236}">
                    <a16:creationId xmlns:a16="http://schemas.microsoft.com/office/drawing/2014/main" id="{5582B17B-AF92-4F58-A3EA-92716F41165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05F17EC-790B-407C-8DA6-7698D4625485}"/>
                  </a:ext>
                </a:extLst>
              </p:cNvPr>
              <p:cNvSpPr txBox="1"/>
              <p:nvPr/>
            </p:nvSpPr>
            <p:spPr>
              <a:xfrm>
                <a:off x="5368212" y="3316483"/>
                <a:ext cx="1838131" cy="375913"/>
              </a:xfrm>
              <a:prstGeom prst="rect">
                <a:avLst/>
              </a:prstGeom>
              <a:noFill/>
            </p:spPr>
            <p:txBody>
              <a:bodyPr wrap="square" rtlCol="0">
                <a:spAutoFit/>
              </a:bodyPr>
              <a:lstStyle/>
              <a:p>
                <a:pPr algn="ctr"/>
                <a:r>
                  <a:rPr lang="en-US" dirty="0" err="1"/>
                  <a:t>apollo</a:t>
                </a:r>
                <a:r>
                  <a:rPr lang="en-US" dirty="0"/>
                  <a:t> ISR</a:t>
                </a:r>
              </a:p>
            </p:txBody>
          </p:sp>
        </p:grpSp>
        <p:grpSp>
          <p:nvGrpSpPr>
            <p:cNvPr id="20" name="Group 19">
              <a:extLst>
                <a:ext uri="{FF2B5EF4-FFF2-40B4-BE49-F238E27FC236}">
                  <a16:creationId xmlns:a16="http://schemas.microsoft.com/office/drawing/2014/main" id="{FFE694F4-8255-459A-B4BF-C06D5B579375}"/>
                </a:ext>
              </a:extLst>
            </p:cNvPr>
            <p:cNvGrpSpPr/>
            <p:nvPr/>
          </p:nvGrpSpPr>
          <p:grpSpPr>
            <a:xfrm>
              <a:off x="2029168" y="4345578"/>
              <a:ext cx="1371600" cy="643813"/>
              <a:chOff x="5293567" y="3167193"/>
              <a:chExt cx="1996751" cy="643813"/>
            </a:xfrm>
          </p:grpSpPr>
          <p:sp>
            <p:nvSpPr>
              <p:cNvPr id="21" name="Rectangle 20">
                <a:extLst>
                  <a:ext uri="{FF2B5EF4-FFF2-40B4-BE49-F238E27FC236}">
                    <a16:creationId xmlns:a16="http://schemas.microsoft.com/office/drawing/2014/main" id="{341EF698-E2E7-4F19-9652-C5E9367C889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DE83074-A90C-4CB5-9CC5-9E2E3F380D41}"/>
                  </a:ext>
                </a:extLst>
              </p:cNvPr>
              <p:cNvSpPr txBox="1"/>
              <p:nvPr/>
            </p:nvSpPr>
            <p:spPr>
              <a:xfrm>
                <a:off x="5368212" y="3316483"/>
                <a:ext cx="1838131" cy="375913"/>
              </a:xfrm>
              <a:prstGeom prst="rect">
                <a:avLst/>
              </a:prstGeom>
              <a:noFill/>
            </p:spPr>
            <p:txBody>
              <a:bodyPr wrap="square" rtlCol="0">
                <a:spAutoFit/>
              </a:bodyPr>
              <a:lstStyle/>
              <a:p>
                <a:pPr algn="ctr"/>
                <a:r>
                  <a:rPr lang="en-US" dirty="0"/>
                  <a:t>moon ISR</a:t>
                </a:r>
              </a:p>
            </p:txBody>
          </p:sp>
        </p:grpSp>
        <p:grpSp>
          <p:nvGrpSpPr>
            <p:cNvPr id="23" name="Group 22">
              <a:extLst>
                <a:ext uri="{FF2B5EF4-FFF2-40B4-BE49-F238E27FC236}">
                  <a16:creationId xmlns:a16="http://schemas.microsoft.com/office/drawing/2014/main" id="{760FF1B3-1B13-4C3B-99A5-17A464B5ADAE}"/>
                </a:ext>
              </a:extLst>
            </p:cNvPr>
            <p:cNvGrpSpPr/>
            <p:nvPr/>
          </p:nvGrpSpPr>
          <p:grpSpPr>
            <a:xfrm>
              <a:off x="3648974" y="4341443"/>
              <a:ext cx="1371600" cy="643813"/>
              <a:chOff x="5293567" y="3167193"/>
              <a:chExt cx="1996751" cy="643813"/>
            </a:xfrm>
          </p:grpSpPr>
          <p:sp>
            <p:nvSpPr>
              <p:cNvPr id="24" name="Rectangle 23">
                <a:extLst>
                  <a:ext uri="{FF2B5EF4-FFF2-40B4-BE49-F238E27FC236}">
                    <a16:creationId xmlns:a16="http://schemas.microsoft.com/office/drawing/2014/main" id="{33D372F3-1C37-46E3-845B-D9BE13A52A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2794792C-D99E-40C3-BDAE-B87F4265FCDB}"/>
                  </a:ext>
                </a:extLst>
              </p:cNvPr>
              <p:cNvSpPr txBox="1"/>
              <p:nvPr/>
            </p:nvSpPr>
            <p:spPr>
              <a:xfrm>
                <a:off x="5368212" y="3316483"/>
                <a:ext cx="1838131" cy="375913"/>
              </a:xfrm>
              <a:prstGeom prst="rect">
                <a:avLst/>
              </a:prstGeom>
              <a:noFill/>
            </p:spPr>
            <p:txBody>
              <a:bodyPr wrap="square" rtlCol="0">
                <a:spAutoFit/>
              </a:bodyPr>
              <a:lstStyle/>
              <a:p>
                <a:pPr algn="ctr"/>
                <a:r>
                  <a:rPr lang="en-US" dirty="0"/>
                  <a:t>landing ISR</a:t>
                </a:r>
              </a:p>
            </p:txBody>
          </p:sp>
        </p:grpSp>
        <p:grpSp>
          <p:nvGrpSpPr>
            <p:cNvPr id="26" name="Group 25">
              <a:extLst>
                <a:ext uri="{FF2B5EF4-FFF2-40B4-BE49-F238E27FC236}">
                  <a16:creationId xmlns:a16="http://schemas.microsoft.com/office/drawing/2014/main" id="{B09059A7-C3E8-4D36-99D2-6DA843C9EE19}"/>
                </a:ext>
              </a:extLst>
            </p:cNvPr>
            <p:cNvGrpSpPr/>
            <p:nvPr/>
          </p:nvGrpSpPr>
          <p:grpSpPr>
            <a:xfrm>
              <a:off x="5839728" y="4356783"/>
              <a:ext cx="1371600" cy="643813"/>
              <a:chOff x="5293567" y="3167193"/>
              <a:chExt cx="1996751" cy="643813"/>
            </a:xfrm>
          </p:grpSpPr>
          <p:sp>
            <p:nvSpPr>
              <p:cNvPr id="27" name="Rectangle 26">
                <a:extLst>
                  <a:ext uri="{FF2B5EF4-FFF2-40B4-BE49-F238E27FC236}">
                    <a16:creationId xmlns:a16="http://schemas.microsoft.com/office/drawing/2014/main" id="{CE08983C-809B-4461-9141-F01DB1B24B2D}"/>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A255B07-4361-4471-B741-1FDEB09733CB}"/>
                  </a:ext>
                </a:extLst>
              </p:cNvPr>
              <p:cNvSpPr txBox="1"/>
              <p:nvPr/>
            </p:nvSpPr>
            <p:spPr>
              <a:xfrm>
                <a:off x="5368212" y="3316483"/>
                <a:ext cx="1838131" cy="375913"/>
              </a:xfrm>
              <a:prstGeom prst="rect">
                <a:avLst/>
              </a:prstGeom>
              <a:noFill/>
            </p:spPr>
            <p:txBody>
              <a:bodyPr wrap="square" rtlCol="0">
                <a:spAutoFit/>
              </a:bodyPr>
              <a:lstStyle/>
              <a:p>
                <a:pPr algn="ctr"/>
                <a:r>
                  <a:rPr lang="en-US" dirty="0"/>
                  <a:t>apple ISR</a:t>
                </a:r>
              </a:p>
            </p:txBody>
          </p:sp>
        </p:grpSp>
        <p:grpSp>
          <p:nvGrpSpPr>
            <p:cNvPr id="29" name="Group 28">
              <a:extLst>
                <a:ext uri="{FF2B5EF4-FFF2-40B4-BE49-F238E27FC236}">
                  <a16:creationId xmlns:a16="http://schemas.microsoft.com/office/drawing/2014/main" id="{31E53BD9-02AF-4F0E-AF60-F8E445B3A93A}"/>
                </a:ext>
              </a:extLst>
            </p:cNvPr>
            <p:cNvGrpSpPr/>
            <p:nvPr/>
          </p:nvGrpSpPr>
          <p:grpSpPr>
            <a:xfrm>
              <a:off x="7368074" y="4341444"/>
              <a:ext cx="1371600" cy="643813"/>
              <a:chOff x="5293567" y="3167193"/>
              <a:chExt cx="1996751" cy="643813"/>
            </a:xfrm>
          </p:grpSpPr>
          <p:sp>
            <p:nvSpPr>
              <p:cNvPr id="30" name="Rectangle 29">
                <a:extLst>
                  <a:ext uri="{FF2B5EF4-FFF2-40B4-BE49-F238E27FC236}">
                    <a16:creationId xmlns:a16="http://schemas.microsoft.com/office/drawing/2014/main" id="{EA2FF4B9-6800-4275-97BA-32A82CAB541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BC65153-1593-44A6-BF7F-600B9B66BA8A}"/>
                  </a:ext>
                </a:extLst>
              </p:cNvPr>
              <p:cNvSpPr txBox="1"/>
              <p:nvPr/>
            </p:nvSpPr>
            <p:spPr>
              <a:xfrm>
                <a:off x="5368212" y="3316483"/>
                <a:ext cx="1838131" cy="375913"/>
              </a:xfrm>
              <a:prstGeom prst="rect">
                <a:avLst/>
              </a:prstGeom>
              <a:noFill/>
            </p:spPr>
            <p:txBody>
              <a:bodyPr wrap="square" rtlCol="0">
                <a:spAutoFit/>
              </a:bodyPr>
              <a:lstStyle/>
              <a:p>
                <a:pPr algn="ctr"/>
                <a:r>
                  <a:rPr lang="en-US" dirty="0"/>
                  <a:t>banana ISR</a:t>
                </a:r>
              </a:p>
            </p:txBody>
          </p:sp>
        </p:grpSp>
        <p:cxnSp>
          <p:nvCxnSpPr>
            <p:cNvPr id="33" name="Straight Connector 32">
              <a:extLst>
                <a:ext uri="{FF2B5EF4-FFF2-40B4-BE49-F238E27FC236}">
                  <a16:creationId xmlns:a16="http://schemas.microsoft.com/office/drawing/2014/main" id="{BBB5A5D7-CC6D-40D3-92C9-C66183B2E191}"/>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11D4955-42FB-43A5-ABF1-FC01568C2421}"/>
                </a:ext>
              </a:extLst>
            </p:cNvPr>
            <p:cNvCxnSpPr>
              <a:cxnSpLocks/>
              <a:endCxn id="30"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B150817-6CA8-4A18-BDF7-11C8E3B7B027}"/>
                </a:ext>
              </a:extLst>
            </p:cNvPr>
            <p:cNvCxnSpPr>
              <a:cxnSpLocks/>
              <a:endCxn id="27"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84A4B67-00D2-484D-A492-256B286F1784}"/>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1F851E9-B681-4A1B-BB07-354276EFF7FF}"/>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F9D197B-6817-425C-8C8D-97E88948D24E}"/>
                </a:ext>
              </a:extLst>
            </p:cNvPr>
            <p:cNvCxnSpPr>
              <a:cxnSpLocks/>
              <a:stCxn id="6" idx="2"/>
              <a:endCxn id="21"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5668D8-439A-422D-AE86-CD8404B3EFC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FDDF917A-17DF-46DD-9A4D-FFD07FC6BE6E}"/>
              </a:ext>
            </a:extLst>
          </p:cNvPr>
          <p:cNvSpPr txBox="1"/>
          <p:nvPr/>
        </p:nvSpPr>
        <p:spPr>
          <a:xfrm>
            <a:off x="867102" y="5616771"/>
            <a:ext cx="6879897" cy="461665"/>
          </a:xfrm>
          <a:prstGeom prst="rect">
            <a:avLst/>
          </a:prstGeom>
          <a:noFill/>
        </p:spPr>
        <p:txBody>
          <a:bodyPr wrap="square" rtlCol="0">
            <a:spAutoFit/>
          </a:bodyPr>
          <a:lstStyle/>
          <a:p>
            <a:r>
              <a:rPr lang="en-US" sz="2400" i="1" dirty="0">
                <a:solidFill>
                  <a:srgbClr val="C00000"/>
                </a:solidFill>
              </a:rPr>
              <a:t>If the terms are decorated, it could take 30 ISRs.</a:t>
            </a:r>
          </a:p>
        </p:txBody>
      </p:sp>
      <p:sp>
        <p:nvSpPr>
          <p:cNvPr id="40" name="TextBox 39">
            <a:extLst>
              <a:ext uri="{FF2B5EF4-FFF2-40B4-BE49-F238E27FC236}">
                <a16:creationId xmlns:a16="http://schemas.microsoft.com/office/drawing/2014/main" id="{7D95A7F7-32BF-41B5-B832-0FCABE51F73E}"/>
              </a:ext>
            </a:extLst>
          </p:cNvPr>
          <p:cNvSpPr txBox="1"/>
          <p:nvPr/>
        </p:nvSpPr>
        <p:spPr>
          <a:xfrm>
            <a:off x="838789" y="3417328"/>
            <a:ext cx="1171623" cy="461665"/>
          </a:xfrm>
          <a:prstGeom prst="rect">
            <a:avLst/>
          </a:prstGeom>
          <a:noFill/>
        </p:spPr>
        <p:txBody>
          <a:bodyPr wrap="square" rtlCol="0">
            <a:spAutoFit/>
          </a:bodyPr>
          <a:lstStyle/>
          <a:p>
            <a:r>
              <a:rPr lang="en-US" sz="2400" i="1" dirty="0">
                <a:solidFill>
                  <a:srgbClr val="C00000"/>
                </a:solidFill>
              </a:rPr>
              <a:t>17 ISRs</a:t>
            </a:r>
          </a:p>
        </p:txBody>
      </p:sp>
      <p:sp>
        <p:nvSpPr>
          <p:cNvPr id="41" name="TextBox 40">
            <a:extLst>
              <a:ext uri="{FF2B5EF4-FFF2-40B4-BE49-F238E27FC236}">
                <a16:creationId xmlns:a16="http://schemas.microsoft.com/office/drawing/2014/main" id="{1EC70F33-58B8-45F3-9FD8-8F3B668B1C29}"/>
              </a:ext>
            </a:extLst>
          </p:cNvPr>
          <p:cNvSpPr txBox="1"/>
          <p:nvPr/>
        </p:nvSpPr>
        <p:spPr>
          <a:xfrm>
            <a:off x="5446935" y="3406744"/>
            <a:ext cx="1171623" cy="461665"/>
          </a:xfrm>
          <a:prstGeom prst="rect">
            <a:avLst/>
          </a:prstGeom>
          <a:noFill/>
        </p:spPr>
        <p:txBody>
          <a:bodyPr wrap="square" rtlCol="0">
            <a:spAutoFit/>
          </a:bodyPr>
          <a:lstStyle/>
          <a:p>
            <a:r>
              <a:rPr lang="en-US" sz="2400" i="1" dirty="0">
                <a:solidFill>
                  <a:srgbClr val="C00000"/>
                </a:solidFill>
              </a:rPr>
              <a:t>12 ISRs</a:t>
            </a:r>
          </a:p>
        </p:txBody>
      </p:sp>
      <p:sp>
        <p:nvSpPr>
          <p:cNvPr id="43" name="TextBox 42">
            <a:extLst>
              <a:ext uri="{FF2B5EF4-FFF2-40B4-BE49-F238E27FC236}">
                <a16:creationId xmlns:a16="http://schemas.microsoft.com/office/drawing/2014/main" id="{3B85E208-7DFF-4E5E-AB05-B3273E3000B5}"/>
              </a:ext>
            </a:extLst>
          </p:cNvPr>
          <p:cNvSpPr txBox="1"/>
          <p:nvPr/>
        </p:nvSpPr>
        <p:spPr>
          <a:xfrm>
            <a:off x="3203096" y="2177763"/>
            <a:ext cx="1171623" cy="461665"/>
          </a:xfrm>
          <a:prstGeom prst="rect">
            <a:avLst/>
          </a:prstGeom>
          <a:noFill/>
        </p:spPr>
        <p:txBody>
          <a:bodyPr wrap="square" rtlCol="0">
            <a:spAutoFit/>
          </a:bodyPr>
          <a:lstStyle/>
          <a:p>
            <a:r>
              <a:rPr lang="en-US" sz="2400" i="1" dirty="0">
                <a:solidFill>
                  <a:srgbClr val="C00000"/>
                </a:solidFill>
              </a:rPr>
              <a:t>1 ISR</a:t>
            </a:r>
          </a:p>
        </p:txBody>
      </p:sp>
    </p:spTree>
    <p:extLst>
      <p:ext uri="{BB962C8B-B14F-4D97-AF65-F5344CB8AC3E}">
        <p14:creationId xmlns:p14="http://schemas.microsoft.com/office/powerpoint/2010/main" val="3920304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5226"/>
            <a:ext cx="8229600" cy="5224807"/>
          </a:xfrm>
        </p:spPr>
        <p:txBody>
          <a:bodyPr>
            <a:noAutofit/>
          </a:bodyPr>
          <a:lstStyle/>
          <a:p>
            <a:pPr marL="0" indent="0">
              <a:buNone/>
            </a:pPr>
            <a:r>
              <a:rPr lang="en-US" sz="2000" dirty="0"/>
              <a:t>Matches in order of importance:</a:t>
            </a:r>
          </a:p>
          <a:p>
            <a:pPr marL="514350" indent="-514350">
              <a:buFont typeface="+mj-lt"/>
              <a:buAutoNum type="arabicPeriod"/>
            </a:pPr>
            <a:r>
              <a:rPr lang="en-US" sz="2000" dirty="0"/>
              <a:t>Anchor text.</a:t>
            </a:r>
          </a:p>
          <a:p>
            <a:pPr marL="514350" indent="-514350">
              <a:buFont typeface="+mj-lt"/>
              <a:buAutoNum type="arabicPeriod"/>
            </a:pPr>
            <a:r>
              <a:rPr lang="en-US" sz="2000" dirty="0"/>
              <a:t>URL.</a:t>
            </a:r>
          </a:p>
          <a:p>
            <a:pPr marL="514350" indent="-514350">
              <a:buFont typeface="+mj-lt"/>
              <a:buAutoNum type="arabicPeriod"/>
            </a:pPr>
            <a:r>
              <a:rPr lang="en-US" sz="2000" dirty="0"/>
              <a:t>Title.</a:t>
            </a:r>
          </a:p>
          <a:p>
            <a:pPr marL="514350" indent="-514350">
              <a:buFont typeface="+mj-lt"/>
              <a:buAutoNum type="arabicPeriod"/>
            </a:pPr>
            <a:r>
              <a:rPr lang="en-US" sz="2000" dirty="0"/>
              <a:t>Body.</a:t>
            </a:r>
          </a:p>
          <a:p>
            <a:pPr marL="0" indent="0">
              <a:buNone/>
            </a:pPr>
            <a:r>
              <a:rPr lang="en-US" sz="2000" dirty="0"/>
              <a:t>Exception is Japan were URL matches are less useful due to mismatch between Kanji or Katakana queries and transliterated URLs.</a:t>
            </a:r>
          </a:p>
          <a:p>
            <a:pPr marL="0" indent="0">
              <a:buNone/>
            </a:pPr>
            <a:r>
              <a:rPr lang="en-US" sz="2000" dirty="0"/>
              <a:t>Indexing URLs requires dictionary word-breaking.  An alternative is to do string matching against the URL during ranking of pages that already match.</a:t>
            </a:r>
          </a:p>
        </p:txBody>
      </p:sp>
    </p:spTree>
    <p:extLst>
      <p:ext uri="{BB962C8B-B14F-4D97-AF65-F5344CB8AC3E}">
        <p14:creationId xmlns:p14="http://schemas.microsoft.com/office/powerpoint/2010/main" val="3966943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FB77C2-DB75-4059-A25B-011B54832BFB}"/>
              </a:ext>
            </a:extLst>
          </p:cNvPr>
          <p:cNvSpPr>
            <a:spLocks noGrp="1"/>
          </p:cNvSpPr>
          <p:nvPr>
            <p:ph idx="1"/>
          </p:nvPr>
        </p:nvSpPr>
        <p:spPr/>
        <p:txBody>
          <a:bodyPr/>
          <a:lstStyle/>
          <a:p>
            <a:pPr marL="0" indent="0">
              <a:buNone/>
            </a:pPr>
            <a:r>
              <a:rPr lang="en-US" dirty="0"/>
              <a:t>Does it matter how many ISRs you use?</a:t>
            </a:r>
          </a:p>
          <a:p>
            <a:pPr marL="0" indent="0">
              <a:buNone/>
            </a:pPr>
            <a:r>
              <a:rPr lang="en-US" dirty="0"/>
              <a:t>How much effect will this have on query search time?</a:t>
            </a:r>
          </a:p>
          <a:p>
            <a:pPr marL="0" indent="0">
              <a:buNone/>
            </a:pPr>
            <a:r>
              <a:rPr lang="en-US" dirty="0"/>
              <a:t>What dominates search time?</a:t>
            </a:r>
          </a:p>
        </p:txBody>
      </p:sp>
      <p:sp>
        <p:nvSpPr>
          <p:cNvPr id="4" name="Slide Number Placeholder 3">
            <a:extLst>
              <a:ext uri="{FF2B5EF4-FFF2-40B4-BE49-F238E27FC236}">
                <a16:creationId xmlns:a16="http://schemas.microsoft.com/office/drawing/2014/main" id="{3E766443-C9C8-49E9-8FF7-D1DAEBB7B0EB}"/>
              </a:ext>
            </a:extLst>
          </p:cNvPr>
          <p:cNvSpPr>
            <a:spLocks noGrp="1"/>
          </p:cNvSpPr>
          <p:nvPr>
            <p:ph type="sldNum" sz="quarter" idx="12"/>
          </p:nvPr>
        </p:nvSpPr>
        <p:spPr/>
        <p:txBody>
          <a:bodyPr/>
          <a:lstStyle/>
          <a:p>
            <a:fld id="{F8D59B09-23C8-46BA-B508-CE17BADF421E}" type="slidenum">
              <a:rPr lang="en-US" smtClean="0"/>
              <a:pPr/>
              <a:t>25</a:t>
            </a:fld>
            <a:endParaRPr lang="en-US"/>
          </a:p>
        </p:txBody>
      </p:sp>
    </p:spTree>
    <p:extLst>
      <p:ext uri="{BB962C8B-B14F-4D97-AF65-F5344CB8AC3E}">
        <p14:creationId xmlns:p14="http://schemas.microsoft.com/office/powerpoint/2010/main" val="1262855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Index Stream Reader  (ISR)</a:t>
            </a:r>
          </a:p>
        </p:txBody>
      </p:sp>
      <p:sp>
        <p:nvSpPr>
          <p:cNvPr id="3" name="Content Placeholder 2"/>
          <p:cNvSpPr>
            <a:spLocks noGrp="1"/>
          </p:cNvSpPr>
          <p:nvPr>
            <p:ph idx="1"/>
          </p:nvPr>
        </p:nvSpPr>
        <p:spPr/>
        <p:txBody>
          <a:bodyPr>
            <a:normAutofit/>
          </a:bodyPr>
          <a:lstStyle/>
          <a:p>
            <a:pPr marL="0" indent="0">
              <a:spcBef>
                <a:spcPts val="1600"/>
              </a:spcBef>
              <a:buNone/>
            </a:pPr>
            <a:r>
              <a:rPr lang="en-US" sz="2000" dirty="0"/>
              <a:t>Finds the next occurrence of the desired token or combination of child ISRs.</a:t>
            </a:r>
          </a:p>
          <a:p>
            <a:pPr marL="2057400" indent="-2057400">
              <a:spcBef>
                <a:spcPts val="1600"/>
              </a:spcBef>
              <a:buNone/>
            </a:pPr>
            <a:r>
              <a:rPr lang="en-US" sz="2000" dirty="0" err="1">
                <a:latin typeface="Consolas" panose="020B0609020204030204" pitchFamily="49" charset="0"/>
              </a:rPr>
              <a:t>ISRWord</a:t>
            </a:r>
            <a:r>
              <a:rPr lang="en-US" sz="2000" dirty="0"/>
              <a:t>	Find occurrences of individual words.</a:t>
            </a:r>
          </a:p>
          <a:p>
            <a:pPr marL="2057400" indent="-2057400">
              <a:spcBef>
                <a:spcPts val="1600"/>
              </a:spcBef>
              <a:buNone/>
            </a:pPr>
            <a:r>
              <a:rPr lang="en-US" sz="2000" dirty="0" err="1">
                <a:latin typeface="Consolas" panose="020B0609020204030204" pitchFamily="49" charset="0"/>
              </a:rPr>
              <a:t>ISREndDoc</a:t>
            </a:r>
            <a:r>
              <a:rPr lang="en-US" sz="2000" dirty="0"/>
              <a:t>	Find occurrences of document ends.</a:t>
            </a:r>
          </a:p>
          <a:p>
            <a:pPr marL="2057400" indent="-2057400">
              <a:spcBef>
                <a:spcPts val="1600"/>
              </a:spcBef>
              <a:buNone/>
            </a:pPr>
            <a:r>
              <a:rPr lang="en-US" sz="2000" dirty="0" err="1">
                <a:latin typeface="Consolas" panose="020B0609020204030204" pitchFamily="49" charset="0"/>
              </a:rPr>
              <a:t>ISROr</a:t>
            </a:r>
            <a:r>
              <a:rPr lang="en-US" sz="2000" dirty="0"/>
              <a:t>	Find occurrences of any child ISR.</a:t>
            </a:r>
          </a:p>
          <a:p>
            <a:pPr marL="2057400" indent="-2057400">
              <a:spcBef>
                <a:spcPts val="1600"/>
              </a:spcBef>
              <a:buNone/>
            </a:pPr>
            <a:r>
              <a:rPr lang="en-US" sz="2000" dirty="0" err="1">
                <a:latin typeface="Consolas" panose="020B0609020204030204" pitchFamily="49" charset="0"/>
              </a:rPr>
              <a:t>ISRAnd</a:t>
            </a:r>
            <a:r>
              <a:rPr lang="en-US" sz="2000" dirty="0"/>
              <a:t>	Find occurrences of all child ISRs within a single document.</a:t>
            </a:r>
          </a:p>
          <a:p>
            <a:pPr marL="2057400" indent="-2057400">
              <a:spcBef>
                <a:spcPts val="1600"/>
              </a:spcBef>
              <a:buNone/>
            </a:pPr>
            <a:r>
              <a:rPr lang="en-US" sz="2000" dirty="0" err="1"/>
              <a:t>ISRPhrase</a:t>
            </a:r>
            <a:r>
              <a:rPr lang="en-US" sz="2000" dirty="0"/>
              <a:t>	Find occurrences of all child ISRs as a phrase.</a:t>
            </a:r>
          </a:p>
          <a:p>
            <a:pPr marL="2057400" indent="-2057400">
              <a:spcBef>
                <a:spcPts val="1600"/>
              </a:spcBef>
              <a:buNone/>
            </a:pPr>
            <a:r>
              <a:rPr lang="en-US" sz="2000" dirty="0" err="1">
                <a:latin typeface="Consolas" panose="020B0609020204030204" pitchFamily="49" charset="0"/>
              </a:rPr>
              <a:t>ISRContainer</a:t>
            </a:r>
            <a:r>
              <a:rPr lang="en-US" sz="2000" dirty="0"/>
              <a:t>	Find occurrences of contained ISRs in a single document not containing any excluded ISRs.</a:t>
            </a:r>
          </a:p>
        </p:txBody>
      </p:sp>
    </p:spTree>
    <p:extLst>
      <p:ext uri="{BB962C8B-B14F-4D97-AF65-F5344CB8AC3E}">
        <p14:creationId xmlns:p14="http://schemas.microsoft.com/office/powerpoint/2010/main" val="451465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6106" y="465883"/>
            <a:ext cx="7100513" cy="3754874"/>
          </a:xfrm>
          <a:prstGeom prst="rect">
            <a:avLst/>
          </a:prstGeom>
        </p:spPr>
        <p:txBody>
          <a:bodyPr wrap="square">
            <a:spAutoFit/>
          </a:bodyPr>
          <a:lstStyle/>
          <a:p>
            <a:r>
              <a:rPr lang="en-US" sz="1400" dirty="0" err="1">
                <a:solidFill>
                  <a:srgbClr val="0000FF"/>
                </a:solidFill>
                <a:latin typeface="Consolas" panose="020B0609020204030204" pitchFamily="49" charset="0"/>
              </a:rPr>
              <a:t>typedef</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Location 0 is the null location.</a:t>
            </a:r>
            <a:endParaRPr lang="en-US" sz="1400" dirty="0">
              <a:solidFill>
                <a:srgbClr val="000000"/>
              </a:solidFill>
              <a:latin typeface="Consolas" panose="020B0609020204030204" pitchFamily="49" charset="0"/>
            </a:endParaRPr>
          </a:p>
          <a:p>
            <a:r>
              <a:rPr lang="en-US" sz="1400" dirty="0" err="1">
                <a:solidFill>
                  <a:srgbClr val="0000FF"/>
                </a:solidFill>
                <a:latin typeface="Consolas" panose="020B0609020204030204" pitchFamily="49" charset="0"/>
              </a:rPr>
              <a:t>typedef</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FileOffset</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err="1">
                <a:solidFill>
                  <a:srgbClr val="0000FF"/>
                </a:solidFill>
                <a:latin typeface="Consolas" panose="020B0609020204030204" pitchFamily="49" charset="0"/>
              </a:rPr>
              <a:t>typedef</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union</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Attributes</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WordAttributes</a:t>
            </a:r>
            <a:r>
              <a:rPr lang="en-US" sz="1400" dirty="0">
                <a:solidFill>
                  <a:srgbClr val="000000"/>
                </a:solidFill>
                <a:latin typeface="Consolas" panose="020B0609020204030204" pitchFamily="49" charset="0"/>
              </a:rPr>
              <a:t> Word;</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DocumentAttributes</a:t>
            </a:r>
            <a:r>
              <a:rPr lang="en-US" sz="1400" dirty="0">
                <a:solidFill>
                  <a:srgbClr val="000000"/>
                </a:solidFill>
                <a:latin typeface="Consolas" panose="020B0609020204030204" pitchFamily="49" charset="0"/>
              </a:rPr>
              <a:t> Document;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GetStartLocation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GetEndLocation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Attributes</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GetAttributes</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410794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0790" y="461599"/>
            <a:ext cx="7943353" cy="3539430"/>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PostingList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FF"/>
                </a:solidFill>
                <a:latin typeface="Consolas" panose="020B0609020204030204" pitchFamily="49" charset="0"/>
              </a:rPr>
              <a:t>struct</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PostingListIndex</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FileOffset</a:t>
            </a:r>
            <a:r>
              <a:rPr lang="en-US" sz="1400" dirty="0">
                <a:solidFill>
                  <a:srgbClr val="000000"/>
                </a:solidFill>
                <a:latin typeface="Consolas" panose="020B0609020204030204" pitchFamily="49" charset="0"/>
              </a:rPr>
              <a:t> Offset;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PostLocation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PostingListIndex</a:t>
            </a:r>
            <a:r>
              <a:rPr lang="en-US" sz="1400" dirty="0">
                <a:solidFill>
                  <a:srgbClr val="000000"/>
                </a:solidFill>
                <a:latin typeface="Consolas" panose="020B0609020204030204" pitchFamily="49" charset="0"/>
              </a:rPr>
              <a:t> *index;</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char</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GetPostingList</a:t>
            </a:r>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296658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5718" y="210314"/>
            <a:ext cx="8118282" cy="6124754"/>
          </a:xfrm>
          <a:prstGeom prst="rect">
            <a:avLst/>
          </a:prstGeom>
        </p:spPr>
        <p:txBody>
          <a:bodyPr wrap="square">
            <a:spAutoFit/>
          </a:bodyPr>
          <a:lstStyle/>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FF"/>
                </a:solidFill>
                <a:latin typeface="Consolas" panose="020B0609020204030204" pitchFamily="49" charset="0"/>
              </a:rPr>
              <a:t>      </a:t>
            </a:r>
            <a:br>
              <a:rPr lang="en-US" sz="1400" dirty="0">
                <a:solidFill>
                  <a:srgbClr val="000000"/>
                </a:solidFill>
                <a:latin typeface="Consolas" panose="020B0609020204030204" pitchFamily="49" charset="0"/>
              </a:rPr>
            </a:b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GetCurrentPost</a:t>
            </a:r>
            <a:r>
              <a:rPr lang="en-US" sz="1400" dirty="0">
                <a:solidFill>
                  <a:srgbClr val="000000"/>
                </a:solidFill>
                <a:latin typeface="Consolas" panose="020B0609020204030204" pitchFamily="49" charset="0"/>
              </a:rPr>
              <a:t>( );</a:t>
            </a:r>
          </a:p>
          <a:p>
            <a:r>
              <a:rPr lang="en-US" sz="1400" dirty="0">
                <a:solidFill>
                  <a:srgbClr val="0000FF"/>
                </a:solidFill>
                <a:latin typeface="Consolas" panose="020B0609020204030204" pitchFamily="49" charset="0"/>
              </a:rPr>
              <a:t>      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br>
              <a:rPr lang="en-US" sz="1400" dirty="0">
                <a:solidFill>
                  <a:srgbClr val="000000"/>
                </a:solidFill>
                <a:latin typeface="Consolas" panose="020B0609020204030204" pitchFamily="49" charset="0"/>
              </a:rPr>
            </a:b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GetStartLocation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GetEndLocation</a:t>
            </a:r>
            <a:r>
              <a:rPr lang="en-US" sz="1400" dirty="0">
                <a:solidFill>
                  <a:srgbClr val="000000"/>
                </a:solidFill>
                <a:latin typeface="Consolas" panose="020B0609020204030204" pitchFamily="49" charset="0"/>
              </a:rPr>
              <a:t>( );</a:t>
            </a:r>
            <a:br>
              <a:rPr lang="en-US" sz="1400" dirty="0">
                <a:solidFill>
                  <a:srgbClr val="000000"/>
                </a:solidFill>
                <a:latin typeface="Consolas" panose="020B0609020204030204" pitchFamily="49" charset="0"/>
              </a:rPr>
            </a:b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 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GetNumberOfOccurrences</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ISRWord</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GetDocumentCount</a:t>
            </a:r>
            <a:r>
              <a:rPr lang="en-US" sz="1400" dirty="0">
                <a:solidFill>
                  <a:srgbClr val="000000"/>
                </a:solidFill>
                <a:latin typeface="Consolas" panose="020B0609020204030204" pitchFamily="49" charset="0"/>
              </a:rPr>
              <a:t>( );</a:t>
            </a:r>
            <a:br>
              <a:rPr lang="en-US" sz="1400" dirty="0">
                <a:solidFill>
                  <a:srgbClr val="000000"/>
                </a:solidFill>
                <a:latin typeface="Consolas" panose="020B0609020204030204" pitchFamily="49" charset="0"/>
              </a:rPr>
            </a:br>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ISREndDoc</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ISRWord</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GetDocumentLength</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GetTitleLength</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GetUrlLength</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endParaRPr lang="en-US" sz="1400" dirty="0"/>
          </a:p>
          <a:p>
            <a:endParaRPr lang="en-US" sz="1400" dirty="0"/>
          </a:p>
        </p:txBody>
      </p:sp>
    </p:spTree>
    <p:extLst>
      <p:ext uri="{BB962C8B-B14F-4D97-AF65-F5344CB8AC3E}">
        <p14:creationId xmlns:p14="http://schemas.microsoft.com/office/powerpoint/2010/main" val="1873746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EAE2B-8999-EA84-4521-955D9CBCADF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E7E2E2B-EAAB-2EAC-23CD-56B6E514A0C4}"/>
              </a:ext>
            </a:extLst>
          </p:cNvPr>
          <p:cNvSpPr/>
          <p:nvPr/>
        </p:nvSpPr>
        <p:spPr>
          <a:xfrm>
            <a:off x="850790" y="461599"/>
            <a:ext cx="7943353" cy="1815882"/>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Dictionary</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ISR *</a:t>
            </a:r>
            <a:r>
              <a:rPr lang="en-US" sz="1400" dirty="0" err="1">
                <a:solidFill>
                  <a:srgbClr val="000000"/>
                </a:solidFill>
                <a:latin typeface="Consolas" panose="020B0609020204030204" pitchFamily="49" charset="0"/>
              </a:rPr>
              <a:t>OpenIsr</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char</a:t>
            </a:r>
            <a:r>
              <a:rPr lang="en-US" sz="1400" dirty="0">
                <a:solidFill>
                  <a:srgbClr val="000000"/>
                </a:solidFill>
                <a:latin typeface="Consolas" panose="020B0609020204030204" pitchFamily="49" charset="0"/>
              </a:rPr>
              <a:t> *token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GetNumberOfWords</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GetNumberOfUniqueWords</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GetNumberOfDocuments</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2406097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1EE59-067E-40FF-90A5-33F167DDB4EA}"/>
              </a:ext>
            </a:extLst>
          </p:cNvPr>
          <p:cNvSpPr txBox="1"/>
          <p:nvPr/>
        </p:nvSpPr>
        <p:spPr>
          <a:xfrm>
            <a:off x="867103" y="1860331"/>
            <a:ext cx="7591096" cy="1200329"/>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p:txBody>
      </p:sp>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Consider these posting lists</a:t>
            </a:r>
          </a:p>
        </p:txBody>
      </p:sp>
      <p:sp>
        <p:nvSpPr>
          <p:cNvPr id="4" name="TextBox 3">
            <a:extLst>
              <a:ext uri="{FF2B5EF4-FFF2-40B4-BE49-F238E27FC236}">
                <a16:creationId xmlns:a16="http://schemas.microsoft.com/office/drawing/2014/main" id="{7B6D9EEB-E967-4C02-8BF8-8B69FD3903F2}"/>
              </a:ext>
            </a:extLst>
          </p:cNvPr>
          <p:cNvSpPr txBox="1"/>
          <p:nvPr/>
        </p:nvSpPr>
        <p:spPr>
          <a:xfrm>
            <a:off x="867103" y="4024141"/>
            <a:ext cx="7591096" cy="2092881"/>
          </a:xfrm>
          <a:prstGeom prst="rect">
            <a:avLst/>
          </a:prstGeom>
          <a:noFill/>
        </p:spPr>
        <p:txBody>
          <a:bodyPr wrap="square" rtlCol="0">
            <a:spAutoFit/>
          </a:bodyPr>
          <a:lstStyle/>
          <a:p>
            <a:pPr>
              <a:spcBef>
                <a:spcPts val="1600"/>
              </a:spcBef>
            </a:pPr>
            <a:r>
              <a:rPr lang="en-US" dirty="0"/>
              <a:t>To read and merge these lists, we need to move from one entry to the next.</a:t>
            </a:r>
          </a:p>
          <a:p>
            <a:pPr>
              <a:spcBef>
                <a:spcPts val="1600"/>
              </a:spcBef>
            </a:pPr>
            <a:r>
              <a:rPr lang="en-US" dirty="0"/>
              <a:t>We'll do that with an ISR (index stream reader).</a:t>
            </a:r>
          </a:p>
          <a:p>
            <a:pPr>
              <a:spcBef>
                <a:spcPts val="1600"/>
              </a:spcBef>
            </a:pPr>
            <a:r>
              <a:rPr lang="en-US" dirty="0"/>
              <a:t>The ISR for each token has to be able to report its current location and attributes, and it needs Next( ) and Seek( ) functions.</a:t>
            </a:r>
          </a:p>
          <a:p>
            <a:pPr>
              <a:spcBef>
                <a:spcPts val="1600"/>
              </a:spcBef>
            </a:pPr>
            <a:endParaRPr lang="en-US" dirty="0"/>
          </a:p>
        </p:txBody>
      </p:sp>
    </p:spTree>
    <p:extLst>
      <p:ext uri="{BB962C8B-B14F-4D97-AF65-F5344CB8AC3E}">
        <p14:creationId xmlns:p14="http://schemas.microsoft.com/office/powerpoint/2010/main" val="1530809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1EE59-067E-40FF-90A5-33F167DDB4EA}"/>
              </a:ext>
            </a:extLst>
          </p:cNvPr>
          <p:cNvSpPr txBox="1"/>
          <p:nvPr/>
        </p:nvSpPr>
        <p:spPr>
          <a:xfrm>
            <a:off x="867103" y="1860331"/>
            <a:ext cx="7591096"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a:tabLst>
                <a:tab pos="1371600" algn="l"/>
              </a:tabLst>
            </a:pPr>
            <a:r>
              <a:rPr lang="en-US" dirty="0"/>
              <a:t>quick | fox	10   27   </a:t>
            </a:r>
            <a:r>
              <a:rPr lang="en-US"/>
              <a:t>87   105   106   </a:t>
            </a:r>
            <a:r>
              <a:rPr lang="en-US" dirty="0"/>
              <a:t>513   515  </a:t>
            </a:r>
            <a:r>
              <a:rPr lang="en-US"/>
              <a:t>518   520   550   </a:t>
            </a:r>
            <a:r>
              <a:rPr lang="en-US" dirty="0"/>
              <a:t>1200</a:t>
            </a:r>
          </a:p>
        </p:txBody>
      </p:sp>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OR'ing</a:t>
            </a:r>
            <a:r>
              <a:rPr lang="en-US" sz="2400" dirty="0">
                <a:latin typeface="+mj-lt"/>
              </a:rPr>
              <a:t> streams</a:t>
            </a:r>
          </a:p>
        </p:txBody>
      </p:sp>
      <p:sp>
        <p:nvSpPr>
          <p:cNvPr id="5" name="TextBox 4">
            <a:extLst>
              <a:ext uri="{FF2B5EF4-FFF2-40B4-BE49-F238E27FC236}">
                <a16:creationId xmlns:a16="http://schemas.microsoft.com/office/drawing/2014/main" id="{04F8F69A-0379-4452-895E-438BD60CAC41}"/>
              </a:ext>
            </a:extLst>
          </p:cNvPr>
          <p:cNvSpPr txBox="1"/>
          <p:nvPr/>
        </p:nvSpPr>
        <p:spPr>
          <a:xfrm>
            <a:off x="867103" y="4422118"/>
            <a:ext cx="7591096" cy="1610697"/>
          </a:xfrm>
          <a:prstGeom prst="rect">
            <a:avLst/>
          </a:prstGeom>
          <a:noFill/>
        </p:spPr>
        <p:txBody>
          <a:bodyPr wrap="square" rtlCol="0">
            <a:spAutoFit/>
          </a:bodyPr>
          <a:lstStyle/>
          <a:p>
            <a:pPr>
              <a:spcBef>
                <a:spcPts val="1600"/>
              </a:spcBef>
            </a:pPr>
            <a:r>
              <a:rPr lang="en-US" dirty="0"/>
              <a:t>An OR ISR simply merges the streams.</a:t>
            </a:r>
          </a:p>
          <a:p>
            <a:pPr>
              <a:spcBef>
                <a:spcPts val="1600"/>
              </a:spcBef>
            </a:pPr>
            <a:r>
              <a:rPr lang="en-US" dirty="0"/>
              <a:t>No need to pay attention to document boundaries.   Each post is in whichever posting list and whatever document it happens to be.</a:t>
            </a:r>
          </a:p>
          <a:p>
            <a:pPr>
              <a:spcBef>
                <a:spcPts val="1600"/>
              </a:spcBef>
            </a:pPr>
            <a:endParaRPr lang="en-US" dirty="0"/>
          </a:p>
        </p:txBody>
      </p:sp>
    </p:spTree>
    <p:extLst>
      <p:ext uri="{BB962C8B-B14F-4D97-AF65-F5344CB8AC3E}">
        <p14:creationId xmlns:p14="http://schemas.microsoft.com/office/powerpoint/2010/main" val="1542120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2250" y="216062"/>
            <a:ext cx="8412480" cy="6124754"/>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ISROr</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r>
              <a:rPr lang="en-US" sz="1400" dirty="0">
                <a:solidFill>
                  <a:srgbClr val="000000"/>
                </a:solidFill>
                <a:latin typeface="Consolas" panose="020B0609020204030204" pitchFamily="49" charset="0"/>
              </a:rPr>
              <a:t> **Terms;</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NumberOfTerms</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GetStartLocation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GetEndLocation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nearestEndLocation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Seek all the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target location. Return null if there is no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document is the document containing the nearest term.</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Do a next on the nearest term, then return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new nearest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1717725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1519" y="873207"/>
            <a:ext cx="8126233" cy="3108543"/>
          </a:xfrm>
          <a:prstGeom prst="rect">
            <a:avLst/>
          </a:prstGeom>
        </p:spPr>
        <p:txBody>
          <a:bodyPr wrap="square">
            <a:spAutoFit/>
          </a:bodyPr>
          <a:lstStyle/>
          <a:p>
            <a:r>
              <a:rPr lang="en-US" sz="1400" dirty="0">
                <a:solidFill>
                  <a:srgbClr val="000000"/>
                </a:solidFill>
                <a:latin typeface="Consolas" panose="020B0609020204030204" pitchFamily="49" charset="0"/>
              </a:rPr>
              <a:t>     </a:t>
            </a:r>
            <a:r>
              <a:rPr lang="en-US" sz="1400" b="1"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NextDocument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Seek all the ISRs to the first occurrence just past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end of this document.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Seek( </a:t>
            </a:r>
            <a:r>
              <a:rPr lang="en-US" sz="1400" dirty="0" err="1">
                <a:solidFill>
                  <a:srgbClr val="000000"/>
                </a:solidFill>
                <a:latin typeface="Consolas" panose="020B0609020204030204" pitchFamily="49" charset="0"/>
              </a:rPr>
              <a:t>DocumentEnd</a:t>
            </a:r>
            <a:r>
              <a:rPr lang="en-US" sz="1400" dirty="0">
                <a:solidFill>
                  <a:srgbClr val="000000"/>
                </a:solidFill>
                <a:latin typeface="Consolas" panose="020B0609020204030204" pitchFamily="49" charset="0"/>
              </a:rPr>
              <a:t>-&gt;</a:t>
            </a:r>
            <a:r>
              <a:rPr lang="en-US" sz="1400" dirty="0" err="1">
                <a:solidFill>
                  <a:srgbClr val="000000"/>
                </a:solidFill>
                <a:latin typeface="Consolas" panose="020B0609020204030204" pitchFamily="49" charset="0"/>
              </a:rPr>
              <a:t>GetEndLocation</a:t>
            </a:r>
            <a:r>
              <a:rPr lang="en-US" sz="1400" dirty="0">
                <a:solidFill>
                  <a:srgbClr val="000000"/>
                </a:solidFill>
                <a:latin typeface="Consolas" panose="020B0609020204030204" pitchFamily="49" charset="0"/>
              </a:rPr>
              <a:t>( ) + 1 );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nearestTerm</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a:t>
            </a:r>
            <a:r>
              <a:rPr lang="en-US" sz="1400" dirty="0" err="1">
                <a:solidFill>
                  <a:srgbClr val="008000"/>
                </a:solidFill>
                <a:latin typeface="Consolas" panose="020B0609020204030204" pitchFamily="49" charset="0"/>
              </a:rPr>
              <a:t>nearStartLocation</a:t>
            </a:r>
            <a:r>
              <a:rPr lang="en-US" sz="1400" dirty="0">
                <a:solidFill>
                  <a:srgbClr val="008000"/>
                </a:solidFill>
                <a:latin typeface="Consolas" panose="020B0609020204030204" pitchFamily="49" charset="0"/>
              </a:rPr>
              <a:t> and </a:t>
            </a:r>
            <a:r>
              <a:rPr lang="en-US" sz="1400" dirty="0" err="1">
                <a:solidFill>
                  <a:srgbClr val="008000"/>
                </a:solidFill>
                <a:latin typeface="Consolas" panose="020B0609020204030204" pitchFamily="49" charset="0"/>
              </a:rPr>
              <a:t>nearestEndLocation</a:t>
            </a:r>
            <a:r>
              <a:rPr lang="en-US" sz="1400" dirty="0">
                <a:solidFill>
                  <a:srgbClr val="008000"/>
                </a:solidFill>
                <a:latin typeface="Consolas" panose="020B0609020204030204" pitchFamily="49" charset="0"/>
              </a:rPr>
              <a:t> are</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start and end of the </a:t>
            </a:r>
            <a:r>
              <a:rPr lang="en-US" sz="1400" dirty="0" err="1">
                <a:solidFill>
                  <a:srgbClr val="008000"/>
                </a:solidFill>
                <a:latin typeface="Consolas" panose="020B0609020204030204" pitchFamily="49" charset="0"/>
              </a:rPr>
              <a:t>nearestTerm</a:t>
            </a:r>
            <a:r>
              <a:rPr lang="en-US" sz="1400" dirty="0">
                <a:solidFill>
                  <a:srgbClr val="008000"/>
                </a:solidFill>
                <a:latin typeface="Consolas" panose="020B0609020204030204" pitchFamily="49" charset="0"/>
              </a:rPr>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nearestEndLocation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337760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1EE59-067E-40FF-90A5-33F167DDB4EA}"/>
              </a:ext>
            </a:extLst>
          </p:cNvPr>
          <p:cNvSpPr txBox="1"/>
          <p:nvPr/>
        </p:nvSpPr>
        <p:spPr>
          <a:xfrm>
            <a:off x="867103" y="1860331"/>
            <a:ext cx="7591096"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a:tabLst>
                <a:tab pos="1371600" algn="l"/>
              </a:tabLst>
            </a:pPr>
            <a:r>
              <a:rPr lang="en-US" dirty="0"/>
              <a:t>quick fox	</a:t>
            </a:r>
            <a:r>
              <a:rPr lang="en-US" i="1" dirty="0">
                <a:solidFill>
                  <a:srgbClr val="C00000"/>
                </a:solidFill>
              </a:rPr>
              <a:t>?</a:t>
            </a:r>
          </a:p>
        </p:txBody>
      </p:sp>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027628AE-402E-4975-8262-8E80121D79BB}"/>
              </a:ext>
            </a:extLst>
          </p:cNvPr>
          <p:cNvSpPr txBox="1"/>
          <p:nvPr/>
        </p:nvSpPr>
        <p:spPr>
          <a:xfrm>
            <a:off x="867103" y="4445654"/>
            <a:ext cx="7591096" cy="1405513"/>
          </a:xfrm>
          <a:prstGeom prst="rect">
            <a:avLst/>
          </a:prstGeom>
          <a:noFill/>
        </p:spPr>
        <p:txBody>
          <a:bodyPr wrap="square" rtlCol="0">
            <a:spAutoFit/>
          </a:bodyPr>
          <a:lstStyle/>
          <a:p>
            <a:pPr>
              <a:spcBef>
                <a:spcPts val="1600"/>
              </a:spcBef>
            </a:pPr>
            <a:r>
              <a:rPr lang="en-US" dirty="0" err="1"/>
              <a:t>AND'ing</a:t>
            </a:r>
            <a:r>
              <a:rPr lang="en-US" dirty="0"/>
              <a:t> of terms should find occurrences of all the terms within a single document.</a:t>
            </a:r>
          </a:p>
          <a:p>
            <a:pPr>
              <a:spcBef>
                <a:spcPts val="1600"/>
              </a:spcBef>
            </a:pPr>
            <a:r>
              <a:rPr lang="en-US" dirty="0"/>
              <a:t>Should it return every possible combination, every combination only changing the nearest ISR or the first match in each matching document?</a:t>
            </a:r>
          </a:p>
        </p:txBody>
      </p:sp>
    </p:spTree>
    <p:extLst>
      <p:ext uri="{BB962C8B-B14F-4D97-AF65-F5344CB8AC3E}">
        <p14:creationId xmlns:p14="http://schemas.microsoft.com/office/powerpoint/2010/main" val="3411836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5" name="TextBox 4">
            <a:extLst>
              <a:ext uri="{FF2B5EF4-FFF2-40B4-BE49-F238E27FC236}">
                <a16:creationId xmlns:a16="http://schemas.microsoft.com/office/drawing/2014/main" id="{04F8F69A-0379-4452-895E-438BD60CAC41}"/>
              </a:ext>
            </a:extLst>
          </p:cNvPr>
          <p:cNvSpPr txBox="1"/>
          <p:nvPr/>
        </p:nvSpPr>
        <p:spPr>
          <a:xfrm>
            <a:off x="867103" y="4445654"/>
            <a:ext cx="7591096" cy="1682512"/>
          </a:xfrm>
          <a:prstGeom prst="rect">
            <a:avLst/>
          </a:prstGeom>
          <a:noFill/>
        </p:spPr>
        <p:txBody>
          <a:bodyPr wrap="square" rtlCol="0">
            <a:spAutoFit/>
          </a:bodyPr>
          <a:lstStyle/>
          <a:p>
            <a:pPr>
              <a:spcBef>
                <a:spcPts val="1600"/>
              </a:spcBef>
            </a:pPr>
            <a:r>
              <a:rPr lang="en-US" dirty="0"/>
              <a:t>To determine what document a post falls within, we advance a #</a:t>
            </a:r>
            <a:r>
              <a:rPr lang="en-US" dirty="0" err="1"/>
              <a:t>DocEnd</a:t>
            </a:r>
            <a:r>
              <a:rPr lang="en-US" dirty="0"/>
              <a:t> ISR to the next document end, where we can retrieve information about the document, including its length.</a:t>
            </a:r>
          </a:p>
          <a:p>
            <a:pPr>
              <a:spcBef>
                <a:spcPts val="1600"/>
              </a:spcBef>
            </a:pPr>
            <a:r>
              <a:rPr lang="en-US" dirty="0"/>
              <a:t>This tells us the start and end points of the document and whether all the word ISRs point within the same document.</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C00000"/>
                </a:solidFill>
              </a:rPr>
              <a:t>?</a:t>
            </a:r>
          </a:p>
          <a:p>
            <a:pPr>
              <a:tabLst>
                <a:tab pos="1371600" algn="l"/>
              </a:tabLst>
            </a:pPr>
            <a:endParaRPr lang="en-US" dirty="0"/>
          </a:p>
        </p:txBody>
      </p:sp>
      <p:sp>
        <p:nvSpPr>
          <p:cNvPr id="4" name="TextBox 3">
            <a:extLst>
              <a:ext uri="{FF2B5EF4-FFF2-40B4-BE49-F238E27FC236}">
                <a16:creationId xmlns:a16="http://schemas.microsoft.com/office/drawing/2014/main" id="{60C247BF-0133-4B3E-8013-979C85D5BC2C}"/>
              </a:ext>
            </a:extLst>
          </p:cNvPr>
          <p:cNvSpPr txBox="1"/>
          <p:nvPr/>
        </p:nvSpPr>
        <p:spPr>
          <a:xfrm>
            <a:off x="867103" y="1358514"/>
            <a:ext cx="5880538" cy="369332"/>
          </a:xfrm>
          <a:prstGeom prst="rect">
            <a:avLst/>
          </a:prstGeom>
          <a:noFill/>
        </p:spPr>
        <p:txBody>
          <a:bodyPr wrap="square" rtlCol="0">
            <a:spAutoFit/>
          </a:bodyPr>
          <a:lstStyle/>
          <a:p>
            <a:r>
              <a:rPr lang="en-US" dirty="0"/>
              <a:t>Easier to consider if we show the document boundaries.</a:t>
            </a:r>
          </a:p>
        </p:txBody>
      </p:sp>
    </p:spTree>
    <p:extLst>
      <p:ext uri="{BB962C8B-B14F-4D97-AF65-F5344CB8AC3E}">
        <p14:creationId xmlns:p14="http://schemas.microsoft.com/office/powerpoint/2010/main" val="1437182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5" name="TextBox 4">
            <a:extLst>
              <a:ext uri="{FF2B5EF4-FFF2-40B4-BE49-F238E27FC236}">
                <a16:creationId xmlns:a16="http://schemas.microsoft.com/office/drawing/2014/main" id="{04F8F69A-0379-4452-895E-438BD60CAC41}"/>
              </a:ext>
            </a:extLst>
          </p:cNvPr>
          <p:cNvSpPr txBox="1"/>
          <p:nvPr/>
        </p:nvSpPr>
        <p:spPr>
          <a:xfrm>
            <a:off x="867103" y="4445654"/>
            <a:ext cx="7591096" cy="1405513"/>
          </a:xfrm>
          <a:prstGeom prst="rect">
            <a:avLst/>
          </a:prstGeom>
          <a:noFill/>
        </p:spPr>
        <p:txBody>
          <a:bodyPr wrap="square" rtlCol="0">
            <a:spAutoFit/>
          </a:bodyPr>
          <a:lstStyle/>
          <a:p>
            <a:pPr>
              <a:spcBef>
                <a:spcPts val="1600"/>
              </a:spcBef>
            </a:pPr>
            <a:r>
              <a:rPr lang="en-US" dirty="0" err="1"/>
              <a:t>AND'ing</a:t>
            </a:r>
            <a:r>
              <a:rPr lang="en-US" dirty="0"/>
              <a:t> of terms should find occurrences of all the terms within a single document.</a:t>
            </a:r>
          </a:p>
          <a:p>
            <a:pPr>
              <a:spcBef>
                <a:spcPts val="1600"/>
              </a:spcBef>
            </a:pPr>
            <a:r>
              <a:rPr lang="en-US" dirty="0"/>
              <a:t>Should it return every possible combination, every combination only changing the nearest ISR or the first match in each matching document?</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585323"/>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C00000"/>
                </a:solidFill>
              </a:rPr>
              <a:t>How many possible combinations?</a:t>
            </a:r>
            <a:br>
              <a:rPr lang="en-US" i="1" dirty="0">
                <a:solidFill>
                  <a:srgbClr val="C00000"/>
                </a:solidFill>
              </a:rPr>
            </a:br>
            <a:r>
              <a:rPr lang="en-US" i="1" dirty="0">
                <a:solidFill>
                  <a:srgbClr val="C00000"/>
                </a:solidFill>
              </a:rPr>
              <a:t>Can you reach all of them in a single pass, all ISRs only moving forward?</a:t>
            </a:r>
          </a:p>
          <a:p>
            <a:pPr>
              <a:tabLst>
                <a:tab pos="1371600" algn="l"/>
              </a:tabLst>
            </a:pPr>
            <a:endParaRPr lang="en-US" dirty="0"/>
          </a:p>
        </p:txBody>
      </p:sp>
    </p:spTree>
    <p:extLst>
      <p:ext uri="{BB962C8B-B14F-4D97-AF65-F5344CB8AC3E}">
        <p14:creationId xmlns:p14="http://schemas.microsoft.com/office/powerpoint/2010/main" val="28892563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585323"/>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solidFill>
                <a:srgbClr val="C00000"/>
              </a:solidFill>
            </a:endParaRPr>
          </a:p>
          <a:p>
            <a:pPr marL="1371600" indent="-1371600">
              <a:tabLst>
                <a:tab pos="1371600" algn="l"/>
              </a:tabLst>
            </a:pPr>
            <a:r>
              <a:rPr lang="en-US" dirty="0">
                <a:solidFill>
                  <a:srgbClr val="C00000"/>
                </a:solidFill>
              </a:rPr>
              <a:t>quick fox	</a:t>
            </a:r>
            <a:r>
              <a:rPr lang="en-US" i="1" dirty="0">
                <a:solidFill>
                  <a:srgbClr val="C00000"/>
                </a:solidFill>
              </a:rPr>
              <a:t>How many possible combinations?  6</a:t>
            </a:r>
            <a:br>
              <a:rPr lang="en-US" i="1" dirty="0">
                <a:solidFill>
                  <a:srgbClr val="C00000"/>
                </a:solidFill>
              </a:rPr>
            </a:br>
            <a:r>
              <a:rPr lang="en-US" i="1" dirty="0">
                <a:solidFill>
                  <a:srgbClr val="C00000"/>
                </a:solidFill>
              </a:rPr>
              <a:t>Can you reach all of them in a single pass, all ISRs only moving forward?  No.</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671665" y="2469722"/>
            <a:ext cx="530237"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3055024" y="1908746"/>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2226905" y="2462960"/>
            <a:ext cx="402020" cy="244366"/>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p:nvPr/>
        </p:nvCxnSpPr>
        <p:spPr>
          <a:xfrm>
            <a:off x="2628925" y="2159875"/>
            <a:ext cx="123606" cy="30308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endCxn id="10" idx="0"/>
          </p:cNvCxnSpPr>
          <p:nvPr/>
        </p:nvCxnSpPr>
        <p:spPr>
          <a:xfrm flipH="1">
            <a:off x="2427915" y="2159875"/>
            <a:ext cx="627109" cy="30308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2A4D77A-61C7-4C80-A6F6-6B6FB4FA202A}"/>
              </a:ext>
            </a:extLst>
          </p:cNvPr>
          <p:cNvSpPr txBox="1"/>
          <p:nvPr/>
        </p:nvSpPr>
        <p:spPr>
          <a:xfrm>
            <a:off x="867103" y="4400585"/>
            <a:ext cx="7591096" cy="646331"/>
          </a:xfrm>
          <a:prstGeom prst="rect">
            <a:avLst/>
          </a:prstGeom>
          <a:noFill/>
        </p:spPr>
        <p:txBody>
          <a:bodyPr wrap="square" rtlCol="0">
            <a:spAutoFit/>
          </a:bodyPr>
          <a:lstStyle/>
          <a:p>
            <a:pPr>
              <a:spcBef>
                <a:spcPts val="1600"/>
              </a:spcBef>
            </a:pPr>
            <a:r>
              <a:rPr lang="en-US" dirty="0"/>
              <a:t>Should it return every possible combination, every combination only changing the nearest ISR or the first match in each matching document?</a:t>
            </a:r>
          </a:p>
        </p:txBody>
      </p:sp>
    </p:spTree>
    <p:extLst>
      <p:ext uri="{BB962C8B-B14F-4D97-AF65-F5344CB8AC3E}">
        <p14:creationId xmlns:p14="http://schemas.microsoft.com/office/powerpoint/2010/main" val="3282936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585323"/>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C00000"/>
                </a:solidFill>
              </a:rPr>
              <a:t>How many possible combinations?  6</a:t>
            </a:r>
            <a:br>
              <a:rPr lang="en-US" i="1" dirty="0">
                <a:solidFill>
                  <a:srgbClr val="C00000"/>
                </a:solidFill>
              </a:rPr>
            </a:br>
            <a:r>
              <a:rPr lang="en-US" i="1" dirty="0">
                <a:solidFill>
                  <a:srgbClr val="C00000"/>
                </a:solidFill>
              </a:rPr>
              <a:t>Can you reach all of them in a single pass, all ISRs only moving forward?  No.</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671665" y="2469722"/>
            <a:ext cx="530237"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3055024" y="1908746"/>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2226905" y="2462960"/>
            <a:ext cx="402020" cy="244366"/>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p:nvPr/>
        </p:nvCxnSpPr>
        <p:spPr>
          <a:xfrm>
            <a:off x="2628925" y="2159875"/>
            <a:ext cx="123606" cy="30308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endCxn id="10" idx="0"/>
          </p:cNvCxnSpPr>
          <p:nvPr/>
        </p:nvCxnSpPr>
        <p:spPr>
          <a:xfrm flipH="1">
            <a:off x="2427915" y="2159875"/>
            <a:ext cx="627109" cy="30308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4999F8-C56C-49FB-8098-F3CC62E2BF2A}"/>
              </a:ext>
            </a:extLst>
          </p:cNvPr>
          <p:cNvSpPr txBox="1"/>
          <p:nvPr/>
        </p:nvSpPr>
        <p:spPr>
          <a:xfrm>
            <a:off x="867103" y="4395041"/>
            <a:ext cx="7591096" cy="1405513"/>
          </a:xfrm>
          <a:prstGeom prst="rect">
            <a:avLst/>
          </a:prstGeom>
          <a:noFill/>
        </p:spPr>
        <p:txBody>
          <a:bodyPr wrap="square" rtlCol="0">
            <a:spAutoFit/>
          </a:bodyPr>
          <a:lstStyle/>
          <a:p>
            <a:pPr>
              <a:spcBef>
                <a:spcPts val="1600"/>
              </a:spcBef>
            </a:pPr>
            <a:r>
              <a:rPr lang="en-US" dirty="0"/>
              <a:t>Should it return every possible combination, every combination only changing the nearest ISR or the first match in each matching document?</a:t>
            </a:r>
          </a:p>
          <a:p>
            <a:pPr>
              <a:spcBef>
                <a:spcPts val="1600"/>
              </a:spcBef>
            </a:pPr>
            <a:r>
              <a:rPr lang="en-US" dirty="0"/>
              <a:t>The point of the constraint solver is to find matching pages.  Once any match on the page has been found, it's the ranker's job to figure out what to do next</a:t>
            </a:r>
          </a:p>
        </p:txBody>
      </p:sp>
    </p:spTree>
    <p:extLst>
      <p:ext uri="{BB962C8B-B14F-4D97-AF65-F5344CB8AC3E}">
        <p14:creationId xmlns:p14="http://schemas.microsoft.com/office/powerpoint/2010/main" val="7352298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585323"/>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C00000"/>
                </a:solidFill>
              </a:rPr>
              <a:t>How many possible combinations?  6</a:t>
            </a:r>
            <a:br>
              <a:rPr lang="en-US" i="1" dirty="0">
                <a:solidFill>
                  <a:srgbClr val="C00000"/>
                </a:solidFill>
              </a:rPr>
            </a:br>
            <a:r>
              <a:rPr lang="en-US" i="1" dirty="0">
                <a:solidFill>
                  <a:srgbClr val="C00000"/>
                </a:solidFill>
              </a:rPr>
              <a:t>Can you reach all of them in a single pass, all ISRs only moving forward?  No.</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671665" y="2469722"/>
            <a:ext cx="530237"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3055024" y="1908746"/>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2226905" y="2462960"/>
            <a:ext cx="402020" cy="244366"/>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p:nvPr/>
        </p:nvCxnSpPr>
        <p:spPr>
          <a:xfrm>
            <a:off x="2628925" y="2159875"/>
            <a:ext cx="123606" cy="30308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endCxn id="10" idx="0"/>
          </p:cNvCxnSpPr>
          <p:nvPr/>
        </p:nvCxnSpPr>
        <p:spPr>
          <a:xfrm flipH="1">
            <a:off x="2427915" y="2159875"/>
            <a:ext cx="627109" cy="30308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4999F8-C56C-49FB-8098-F3CC62E2BF2A}"/>
              </a:ext>
            </a:extLst>
          </p:cNvPr>
          <p:cNvSpPr txBox="1"/>
          <p:nvPr/>
        </p:nvSpPr>
        <p:spPr>
          <a:xfrm>
            <a:off x="867103" y="4395041"/>
            <a:ext cx="7591096" cy="1610697"/>
          </a:xfrm>
          <a:prstGeom prst="rect">
            <a:avLst/>
          </a:prstGeom>
          <a:noFill/>
        </p:spPr>
        <p:txBody>
          <a:bodyPr wrap="square" rtlCol="0">
            <a:spAutoFit/>
          </a:bodyPr>
          <a:lstStyle/>
          <a:p>
            <a:pPr>
              <a:spcBef>
                <a:spcPts val="1600"/>
              </a:spcBef>
            </a:pPr>
            <a:r>
              <a:rPr lang="en-US" dirty="0"/>
              <a:t>You probably want both:</a:t>
            </a:r>
          </a:p>
          <a:p>
            <a:pPr marL="1773238" indent="-1773238">
              <a:spcBef>
                <a:spcPts val="1600"/>
              </a:spcBef>
            </a:pPr>
            <a:r>
              <a:rPr lang="en-US" dirty="0">
                <a:solidFill>
                  <a:srgbClr val="C00000"/>
                </a:solidFill>
              </a:rPr>
              <a:t>Next( )</a:t>
            </a:r>
            <a:r>
              <a:rPr lang="en-US" dirty="0"/>
              <a:t>	Advance the nearest ISR and look for the first match.</a:t>
            </a:r>
          </a:p>
          <a:p>
            <a:pPr marL="1773238" indent="-1773238">
              <a:spcBef>
                <a:spcPts val="1600"/>
              </a:spcBef>
            </a:pPr>
            <a:r>
              <a:rPr lang="en-US" dirty="0" err="1">
                <a:solidFill>
                  <a:srgbClr val="C00000"/>
                </a:solidFill>
              </a:rPr>
              <a:t>NextDocument</a:t>
            </a:r>
            <a:r>
              <a:rPr lang="en-US" dirty="0">
                <a:solidFill>
                  <a:srgbClr val="C00000"/>
                </a:solidFill>
              </a:rPr>
              <a:t>( )</a:t>
            </a:r>
            <a:r>
              <a:rPr lang="en-US" dirty="0"/>
              <a:t>	Seeks all the ISRs past the end of the document  then looks for the first match.</a:t>
            </a:r>
          </a:p>
        </p:txBody>
      </p:sp>
    </p:spTree>
    <p:extLst>
      <p:ext uri="{BB962C8B-B14F-4D97-AF65-F5344CB8AC3E}">
        <p14:creationId xmlns:p14="http://schemas.microsoft.com/office/powerpoint/2010/main" val="3779954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err="1">
                <a:solidFill>
                  <a:srgbClr val="C00000"/>
                </a:solidFill>
              </a:rPr>
              <a:t>NextDocument</a:t>
            </a:r>
            <a:r>
              <a:rPr lang="en-US" i="1" dirty="0">
                <a:solidFill>
                  <a:srgbClr val="C00000"/>
                </a:solidFill>
              </a:rPr>
              <a:t>( ) matches </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226905" y="2471553"/>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4306881" y="2448709"/>
            <a:ext cx="530236" cy="30308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a:cxnSpLocks/>
          </p:cNvCxnSpPr>
          <p:nvPr/>
        </p:nvCxnSpPr>
        <p:spPr>
          <a:xfrm>
            <a:off x="2445425" y="2159876"/>
            <a:ext cx="0" cy="311677"/>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cxnSpLocks/>
          </p:cNvCxnSpPr>
          <p:nvPr/>
        </p:nvCxnSpPr>
        <p:spPr>
          <a:xfrm flipH="1">
            <a:off x="4571998" y="2156611"/>
            <a:ext cx="1" cy="318206"/>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2369880"/>
          </a:xfrm>
          <a:prstGeom prst="rect">
            <a:avLst/>
          </a:prstGeom>
          <a:noFill/>
        </p:spPr>
        <p:txBody>
          <a:bodyPr wrap="square" rtlCol="0">
            <a:spAutoFit/>
          </a:bodyPr>
          <a:lstStyle/>
          <a:p>
            <a:pPr marL="1773238" indent="-1773238">
              <a:spcBef>
                <a:spcPts val="1600"/>
              </a:spcBef>
            </a:pPr>
            <a:r>
              <a:rPr lang="en-US" dirty="0">
                <a:solidFill>
                  <a:srgbClr val="C00000"/>
                </a:solidFill>
              </a:rPr>
              <a:t>Next( )</a:t>
            </a:r>
            <a:r>
              <a:rPr lang="en-US" dirty="0"/>
              <a:t>	Advance the nearest ISR and look for the first match.</a:t>
            </a:r>
          </a:p>
          <a:p>
            <a:pPr marL="1773238" indent="-1773238">
              <a:spcBef>
                <a:spcPts val="1600"/>
              </a:spcBef>
            </a:pPr>
            <a:r>
              <a:rPr lang="en-US" dirty="0"/>
              <a:t>	returns ( 10  87 )  ( 27  87 ) ( 105 87 ) ( 105  106 ) ( 513  515 ) ( 518  515 ) ( 518  550 ) ( 520  550 )</a:t>
            </a:r>
          </a:p>
          <a:p>
            <a:pPr marL="1773238" indent="-1773238">
              <a:spcBef>
                <a:spcPts val="1600"/>
              </a:spcBef>
            </a:pPr>
            <a:r>
              <a:rPr lang="en-US" dirty="0" err="1">
                <a:solidFill>
                  <a:srgbClr val="C00000"/>
                </a:solidFill>
              </a:rPr>
              <a:t>NextDocument</a:t>
            </a:r>
            <a:r>
              <a:rPr lang="en-US" dirty="0">
                <a:solidFill>
                  <a:srgbClr val="C00000"/>
                </a:solidFill>
              </a:rPr>
              <a:t>( )</a:t>
            </a:r>
            <a:r>
              <a:rPr lang="en-US" dirty="0"/>
              <a:t>	Seeks all the ISRs past the end of the document  then looks for the first match.</a:t>
            </a:r>
          </a:p>
          <a:p>
            <a:pPr marL="1773238" indent="-1773238">
              <a:spcBef>
                <a:spcPts val="1600"/>
              </a:spcBef>
            </a:pPr>
            <a:r>
              <a:rPr lang="en-US" dirty="0"/>
              <a:t>	returns ( 10  87 ) ( 513  515 )</a:t>
            </a:r>
          </a:p>
        </p:txBody>
      </p:sp>
    </p:spTree>
    <p:extLst>
      <p:ext uri="{BB962C8B-B14F-4D97-AF65-F5344CB8AC3E}">
        <p14:creationId xmlns:p14="http://schemas.microsoft.com/office/powerpoint/2010/main" val="30271674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err="1">
                <a:solidFill>
                  <a:srgbClr val="C00000"/>
                </a:solidFill>
              </a:rPr>
              <a:t>NextDocument</a:t>
            </a:r>
            <a:r>
              <a:rPr lang="en-US" i="1" dirty="0">
                <a:solidFill>
                  <a:srgbClr val="C00000"/>
                </a:solidFill>
              </a:rPr>
              <a:t>( ) matches </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226905" y="2471553"/>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4306881" y="2448709"/>
            <a:ext cx="530236" cy="30308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a:cxnSpLocks/>
          </p:cNvCxnSpPr>
          <p:nvPr/>
        </p:nvCxnSpPr>
        <p:spPr>
          <a:xfrm>
            <a:off x="2436094" y="2159876"/>
            <a:ext cx="0" cy="311677"/>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cxnSpLocks/>
          </p:cNvCxnSpPr>
          <p:nvPr/>
        </p:nvCxnSpPr>
        <p:spPr>
          <a:xfrm flipH="1">
            <a:off x="4571998" y="2125887"/>
            <a:ext cx="1" cy="318206"/>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2164695"/>
          </a:xfrm>
          <a:prstGeom prst="rect">
            <a:avLst/>
          </a:prstGeom>
          <a:noFill/>
        </p:spPr>
        <p:txBody>
          <a:bodyPr wrap="square" rtlCol="0">
            <a:spAutoFit/>
          </a:bodyPr>
          <a:lstStyle/>
          <a:p>
            <a:pPr>
              <a:spcBef>
                <a:spcPts val="1600"/>
              </a:spcBef>
            </a:pPr>
            <a:r>
              <a:rPr lang="en-US" dirty="0"/>
              <a:t>To look for a new match, your objective is to skip forward through the index as fast as possible.</a:t>
            </a:r>
          </a:p>
          <a:p>
            <a:pPr>
              <a:spcBef>
                <a:spcPts val="1600"/>
              </a:spcBef>
            </a:pPr>
            <a:r>
              <a:rPr lang="en-US" dirty="0"/>
              <a:t>If a match is to be made including any of the present set of ISR positions, it must include whatever post is furthest down the index.</a:t>
            </a:r>
          </a:p>
          <a:p>
            <a:pPr>
              <a:spcBef>
                <a:spcPts val="1600"/>
              </a:spcBef>
            </a:pPr>
            <a:r>
              <a:rPr lang="en-US" dirty="0"/>
              <a:t>So there's no point in considering posts on the other lists that occur before the beginning of the document containing that furthest post.</a:t>
            </a:r>
          </a:p>
        </p:txBody>
      </p:sp>
    </p:spTree>
    <p:extLst>
      <p:ext uri="{BB962C8B-B14F-4D97-AF65-F5344CB8AC3E}">
        <p14:creationId xmlns:p14="http://schemas.microsoft.com/office/powerpoint/2010/main" val="2894434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err="1">
                <a:solidFill>
                  <a:srgbClr val="C00000"/>
                </a:solidFill>
              </a:rPr>
              <a:t>NextDocument</a:t>
            </a:r>
            <a:r>
              <a:rPr lang="en-US" i="1" dirty="0">
                <a:solidFill>
                  <a:srgbClr val="C00000"/>
                </a:solidFill>
              </a:rPr>
              <a:t>( ) matches </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226905" y="2471553"/>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4306881" y="2448709"/>
            <a:ext cx="530236" cy="30308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a:cxnSpLocks/>
          </p:cNvCxnSpPr>
          <p:nvPr/>
        </p:nvCxnSpPr>
        <p:spPr>
          <a:xfrm>
            <a:off x="2436094" y="2159876"/>
            <a:ext cx="0" cy="311677"/>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cxnSpLocks/>
          </p:cNvCxnSpPr>
          <p:nvPr/>
        </p:nvCxnSpPr>
        <p:spPr>
          <a:xfrm flipH="1">
            <a:off x="4572000" y="2130503"/>
            <a:ext cx="1" cy="318206"/>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2339102"/>
          </a:xfrm>
          <a:prstGeom prst="rect">
            <a:avLst/>
          </a:prstGeom>
          <a:noFill/>
        </p:spPr>
        <p:txBody>
          <a:bodyPr wrap="square" rtlCol="0">
            <a:spAutoFit/>
          </a:bodyPr>
          <a:lstStyle/>
          <a:p>
            <a:pPr>
              <a:spcBef>
                <a:spcPts val="1600"/>
              </a:spcBef>
            </a:pPr>
            <a:r>
              <a:rPr lang="en-US" dirty="0"/>
              <a:t>To look for a match:</a:t>
            </a:r>
          </a:p>
          <a:p>
            <a:pPr marL="342900" indent="-342900">
              <a:spcBef>
                <a:spcPts val="800"/>
              </a:spcBef>
              <a:buAutoNum type="arabicPeriod"/>
            </a:pPr>
            <a:r>
              <a:rPr lang="en-US" dirty="0"/>
              <a:t>Advance the #</a:t>
            </a:r>
            <a:r>
              <a:rPr lang="en-US" dirty="0" err="1"/>
              <a:t>EndDoc</a:t>
            </a:r>
            <a:r>
              <a:rPr lang="en-US" dirty="0"/>
              <a:t> ISR to just past the furthest ISR to get the length of the document.</a:t>
            </a:r>
          </a:p>
          <a:p>
            <a:pPr marL="342900" indent="-342900">
              <a:spcBef>
                <a:spcPts val="800"/>
              </a:spcBef>
              <a:buAutoNum type="arabicPeriod"/>
            </a:pPr>
            <a:r>
              <a:rPr lang="en-US" dirty="0"/>
              <a:t>Advance the other ISRs to their first matches starting at the beginning of the document.</a:t>
            </a:r>
          </a:p>
          <a:p>
            <a:pPr marL="342900" indent="-342900">
              <a:spcBef>
                <a:spcPts val="800"/>
              </a:spcBef>
              <a:buAutoNum type="arabicPeriod"/>
            </a:pPr>
            <a:r>
              <a:rPr lang="en-US" dirty="0"/>
              <a:t>If any ISR is past the end of document, you pick the new furthest and continue searching.</a:t>
            </a:r>
          </a:p>
        </p:txBody>
      </p:sp>
    </p:spTree>
    <p:extLst>
      <p:ext uri="{BB962C8B-B14F-4D97-AF65-F5344CB8AC3E}">
        <p14:creationId xmlns:p14="http://schemas.microsoft.com/office/powerpoint/2010/main" val="3462113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399" y="530397"/>
            <a:ext cx="7736619" cy="5693866"/>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ISRAnd</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r>
              <a:rPr lang="en-US" sz="1400" dirty="0">
                <a:solidFill>
                  <a:srgbClr val="000000"/>
                </a:solidFill>
                <a:latin typeface="Consolas" panose="020B0609020204030204" pitchFamily="49" charset="0"/>
              </a:rPr>
              <a:t> **Terms;</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NumberOfTerms</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1. Seek all the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target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2. Move the document end ISR to just past the furthest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word, then calculate the document begin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3. Seek all the other terms to past the document begin.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4. If any term is past the document end, return to</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step 2.</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5. If any ISR reaches the end, there is no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Seek(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+ 1 );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nearestTerm</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farthestTerm</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nearestEndLocation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519211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399" y="530397"/>
            <a:ext cx="7736619" cy="5693866"/>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ISRAnd</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r>
              <a:rPr lang="en-US" sz="1400" dirty="0">
                <a:solidFill>
                  <a:srgbClr val="000000"/>
                </a:solidFill>
                <a:latin typeface="Consolas" panose="020B0609020204030204" pitchFamily="49" charset="0"/>
              </a:rPr>
              <a:t> **Terms;</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NumberOfTerms</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1. Seek all the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target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2. Move the document end ISR to just past the furthest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word, then calculate the document begin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3. Seek all the other terms to past the document begin.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4. If any term is past the document end, return to</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step 2.</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5. If any ISR reaches the end, there is no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Seek(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+ 1 );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nearestTerm</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farthestTerm</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nearestEndLocation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2611891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1128514"/>
          </a:xfrm>
          <a:prstGeom prst="rect">
            <a:avLst/>
          </a:prstGeom>
          <a:noFill/>
        </p:spPr>
        <p:txBody>
          <a:bodyPr wrap="square" rtlCol="0">
            <a:spAutoFit/>
          </a:bodyPr>
          <a:lstStyle/>
          <a:p>
            <a:pPr>
              <a:spcBef>
                <a:spcPts val="1600"/>
              </a:spcBef>
            </a:pPr>
            <a:r>
              <a:rPr lang="en-US" dirty="0"/>
              <a:t>Length of the match must equal to sum of the lengths of the terms.</a:t>
            </a:r>
          </a:p>
          <a:p>
            <a:pPr>
              <a:spcBef>
                <a:spcPts val="1600"/>
              </a:spcBef>
            </a:pPr>
            <a:r>
              <a:rPr lang="en-US" dirty="0"/>
              <a:t>If a match is to be made including any of the present set of ISR positions, it must include whichever post is furthest down the index.</a:t>
            </a:r>
          </a:p>
        </p:txBody>
      </p:sp>
      <p:sp>
        <p:nvSpPr>
          <p:cNvPr id="13" name="TextBox 12">
            <a:extLst>
              <a:ext uri="{FF2B5EF4-FFF2-40B4-BE49-F238E27FC236}">
                <a16:creationId xmlns:a16="http://schemas.microsoft.com/office/drawing/2014/main" id="{38758AB3-730C-467D-A1F9-CB02EAD04ADD}"/>
              </a:ext>
            </a:extLst>
          </p:cNvPr>
          <p:cNvSpPr txBox="1"/>
          <p:nvPr/>
        </p:nvSpPr>
        <p:spPr>
          <a:xfrm>
            <a:off x="867103" y="1358514"/>
            <a:ext cx="5880538" cy="369332"/>
          </a:xfrm>
          <a:prstGeom prst="rect">
            <a:avLst/>
          </a:prstGeom>
          <a:noFill/>
        </p:spPr>
        <p:txBody>
          <a:bodyPr wrap="square" rtlCol="0">
            <a:spAutoFit/>
          </a:bodyPr>
          <a:lstStyle/>
          <a:p>
            <a:r>
              <a:rPr lang="en-US" dirty="0"/>
              <a:t>Terms must be in consecutive locations.</a:t>
            </a:r>
          </a:p>
        </p:txBody>
      </p:sp>
    </p:spTree>
    <p:extLst>
      <p:ext uri="{BB962C8B-B14F-4D97-AF65-F5344CB8AC3E}">
        <p14:creationId xmlns:p14="http://schemas.microsoft.com/office/powerpoint/2010/main" val="21923461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1333698"/>
          </a:xfrm>
          <a:prstGeom prst="rect">
            <a:avLst/>
          </a:prstGeom>
          <a:noFill/>
        </p:spPr>
        <p:txBody>
          <a:bodyPr wrap="square" rtlCol="0">
            <a:spAutoFit/>
          </a:bodyPr>
          <a:lstStyle/>
          <a:p>
            <a:pPr>
              <a:spcBef>
                <a:spcPts val="1600"/>
              </a:spcBef>
            </a:pPr>
            <a:r>
              <a:rPr lang="en-US" dirty="0"/>
              <a:t>Can phrase matches be overlapping?</a:t>
            </a:r>
          </a:p>
          <a:p>
            <a:pPr>
              <a:spcBef>
                <a:spcPts val="1600"/>
              </a:spcBef>
            </a:pPr>
            <a:r>
              <a:rPr lang="en-US" dirty="0"/>
              <a:t>Do you need to pay attention to document boundaries?</a:t>
            </a:r>
          </a:p>
          <a:p>
            <a:pPr>
              <a:spcBef>
                <a:spcPts val="1600"/>
              </a:spcBef>
            </a:pPr>
            <a:r>
              <a:rPr lang="en-US" dirty="0"/>
              <a:t>If it’s not a match, do all the ISRs have to move?</a:t>
            </a:r>
          </a:p>
        </p:txBody>
      </p:sp>
      <p:sp>
        <p:nvSpPr>
          <p:cNvPr id="13" name="TextBox 12">
            <a:extLst>
              <a:ext uri="{FF2B5EF4-FFF2-40B4-BE49-F238E27FC236}">
                <a16:creationId xmlns:a16="http://schemas.microsoft.com/office/drawing/2014/main" id="{38758AB3-730C-467D-A1F9-CB02EAD04ADD}"/>
              </a:ext>
            </a:extLst>
          </p:cNvPr>
          <p:cNvSpPr txBox="1"/>
          <p:nvPr/>
        </p:nvSpPr>
        <p:spPr>
          <a:xfrm>
            <a:off x="867103" y="1358514"/>
            <a:ext cx="5880538" cy="369332"/>
          </a:xfrm>
          <a:prstGeom prst="rect">
            <a:avLst/>
          </a:prstGeom>
          <a:noFill/>
        </p:spPr>
        <p:txBody>
          <a:bodyPr wrap="square" rtlCol="0">
            <a:spAutoFit/>
          </a:bodyPr>
          <a:lstStyle/>
          <a:p>
            <a:r>
              <a:rPr lang="en-US" dirty="0"/>
              <a:t>Terms must be in consecutive locations.</a:t>
            </a:r>
          </a:p>
        </p:txBody>
      </p:sp>
    </p:spTree>
    <p:extLst>
      <p:ext uri="{BB962C8B-B14F-4D97-AF65-F5344CB8AC3E}">
        <p14:creationId xmlns:p14="http://schemas.microsoft.com/office/powerpoint/2010/main" val="34897092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2164695"/>
          </a:xfrm>
          <a:prstGeom prst="rect">
            <a:avLst/>
          </a:prstGeom>
          <a:noFill/>
        </p:spPr>
        <p:txBody>
          <a:bodyPr wrap="square" rtlCol="0">
            <a:spAutoFit/>
          </a:bodyPr>
          <a:lstStyle/>
          <a:p>
            <a:pPr>
              <a:spcBef>
                <a:spcPts val="1600"/>
              </a:spcBef>
            </a:pPr>
            <a:r>
              <a:rPr lang="en-US" dirty="0"/>
              <a:t>Can phrase matches be overlapping?  </a:t>
            </a:r>
            <a:r>
              <a:rPr lang="en-US" i="1" dirty="0">
                <a:solidFill>
                  <a:srgbClr val="C00000"/>
                </a:solidFill>
              </a:rPr>
              <a:t>Yes, if beginning and ending terms match.</a:t>
            </a:r>
          </a:p>
          <a:p>
            <a:pPr>
              <a:spcBef>
                <a:spcPts val="1600"/>
              </a:spcBef>
            </a:pPr>
            <a:r>
              <a:rPr lang="en-US" dirty="0"/>
              <a:t>Do you need to pay attention to document boundaries?  </a:t>
            </a:r>
            <a:r>
              <a:rPr lang="en-US" i="1" dirty="0">
                <a:solidFill>
                  <a:srgbClr val="C00000"/>
                </a:solidFill>
              </a:rPr>
              <a:t>No, not if you skip a location number between documents.  All phrase matches will always be within a single document.</a:t>
            </a:r>
            <a:endParaRPr lang="en-US" dirty="0">
              <a:solidFill>
                <a:srgbClr val="C00000"/>
              </a:solidFill>
            </a:endParaRPr>
          </a:p>
          <a:p>
            <a:pPr>
              <a:spcBef>
                <a:spcPts val="1600"/>
              </a:spcBef>
            </a:pPr>
            <a:r>
              <a:rPr lang="en-US" dirty="0"/>
              <a:t>If it’s not a match, do all the ISRs have to move?  </a:t>
            </a:r>
            <a:r>
              <a:rPr lang="en-US" i="1" dirty="0">
                <a:solidFill>
                  <a:srgbClr val="C00000"/>
                </a:solidFill>
              </a:rPr>
              <a:t>No, you iterate, trying to move the nearest to correct position relative to the furthest.</a:t>
            </a:r>
            <a:endParaRPr lang="en-US" dirty="0">
              <a:solidFill>
                <a:srgbClr val="C00000"/>
              </a:solidFill>
            </a:endParaRPr>
          </a:p>
        </p:txBody>
      </p:sp>
      <p:sp>
        <p:nvSpPr>
          <p:cNvPr id="13" name="TextBox 12">
            <a:extLst>
              <a:ext uri="{FF2B5EF4-FFF2-40B4-BE49-F238E27FC236}">
                <a16:creationId xmlns:a16="http://schemas.microsoft.com/office/drawing/2014/main" id="{38758AB3-730C-467D-A1F9-CB02EAD04ADD}"/>
              </a:ext>
            </a:extLst>
          </p:cNvPr>
          <p:cNvSpPr txBox="1"/>
          <p:nvPr/>
        </p:nvSpPr>
        <p:spPr>
          <a:xfrm>
            <a:off x="867103" y="1358514"/>
            <a:ext cx="5880538" cy="369332"/>
          </a:xfrm>
          <a:prstGeom prst="rect">
            <a:avLst/>
          </a:prstGeom>
          <a:noFill/>
        </p:spPr>
        <p:txBody>
          <a:bodyPr wrap="square" rtlCol="0">
            <a:spAutoFit/>
          </a:bodyPr>
          <a:lstStyle/>
          <a:p>
            <a:r>
              <a:rPr lang="en-US" dirty="0"/>
              <a:t>Terms must be in consecutive locations.</a:t>
            </a:r>
          </a:p>
        </p:txBody>
      </p:sp>
    </p:spTree>
    <p:extLst>
      <p:ext uri="{BB962C8B-B14F-4D97-AF65-F5344CB8AC3E}">
        <p14:creationId xmlns:p14="http://schemas.microsoft.com/office/powerpoint/2010/main" val="1471135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646331"/>
          </a:xfrm>
          <a:prstGeom prst="rect">
            <a:avLst/>
          </a:prstGeom>
          <a:noFill/>
        </p:spPr>
        <p:txBody>
          <a:bodyPr wrap="square" rtlCol="0">
            <a:spAutoFit/>
          </a:bodyPr>
          <a:lstStyle/>
          <a:p>
            <a:pPr>
              <a:spcBef>
                <a:spcPts val="1600"/>
              </a:spcBef>
            </a:pPr>
            <a:r>
              <a:rPr lang="en-US" dirty="0"/>
              <a:t>So, what are the functions you might want?  </a:t>
            </a:r>
            <a:r>
              <a:rPr lang="en-US" i="1" dirty="0">
                <a:solidFill>
                  <a:srgbClr val="C00000"/>
                </a:solidFill>
              </a:rPr>
              <a:t>Probably want both Next( ) and </a:t>
            </a:r>
            <a:r>
              <a:rPr lang="en-US" i="1" dirty="0" err="1">
                <a:solidFill>
                  <a:srgbClr val="C00000"/>
                </a:solidFill>
              </a:rPr>
              <a:t>NextDocument</a:t>
            </a:r>
            <a:r>
              <a:rPr lang="en-US" i="1" dirty="0">
                <a:solidFill>
                  <a:srgbClr val="C00000"/>
                </a:solidFill>
              </a:rPr>
              <a:t>( ).</a:t>
            </a:r>
          </a:p>
        </p:txBody>
      </p:sp>
    </p:spTree>
    <p:extLst>
      <p:ext uri="{BB962C8B-B14F-4D97-AF65-F5344CB8AC3E}">
        <p14:creationId xmlns:p14="http://schemas.microsoft.com/office/powerpoint/2010/main" val="24344757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646331"/>
          </a:xfrm>
          <a:prstGeom prst="rect">
            <a:avLst/>
          </a:prstGeom>
          <a:noFill/>
        </p:spPr>
        <p:txBody>
          <a:bodyPr wrap="square" rtlCol="0">
            <a:spAutoFit/>
          </a:bodyPr>
          <a:lstStyle/>
          <a:p>
            <a:pPr>
              <a:spcBef>
                <a:spcPts val="1600"/>
              </a:spcBef>
            </a:pPr>
            <a:r>
              <a:rPr lang="en-US" dirty="0"/>
              <a:t>So, what are the functions you might want?  </a:t>
            </a:r>
            <a:r>
              <a:rPr lang="en-US" i="1" dirty="0">
                <a:solidFill>
                  <a:srgbClr val="C00000"/>
                </a:solidFill>
              </a:rPr>
              <a:t>Probably want both Next( ) and </a:t>
            </a:r>
            <a:r>
              <a:rPr lang="en-US" i="1" dirty="0" err="1">
                <a:solidFill>
                  <a:srgbClr val="C00000"/>
                </a:solidFill>
              </a:rPr>
              <a:t>NextDocument</a:t>
            </a:r>
            <a:r>
              <a:rPr lang="en-US" i="1" dirty="0">
                <a:solidFill>
                  <a:srgbClr val="C00000"/>
                </a:solidFill>
              </a:rPr>
              <a:t>( ).</a:t>
            </a:r>
          </a:p>
        </p:txBody>
      </p:sp>
    </p:spTree>
    <p:extLst>
      <p:ext uri="{BB962C8B-B14F-4D97-AF65-F5344CB8AC3E}">
        <p14:creationId xmlns:p14="http://schemas.microsoft.com/office/powerpoint/2010/main" val="14925381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8483234-AFBC-456C-B73A-B05E1128A338}"/>
              </a:ext>
            </a:extLst>
          </p:cNvPr>
          <p:cNvSpPr txBox="1"/>
          <p:nvPr/>
        </p:nvSpPr>
        <p:spPr>
          <a:xfrm>
            <a:off x="867103" y="3891656"/>
            <a:ext cx="7591096" cy="2062103"/>
          </a:xfrm>
          <a:prstGeom prst="rect">
            <a:avLst/>
          </a:prstGeom>
          <a:noFill/>
        </p:spPr>
        <p:txBody>
          <a:bodyPr wrap="square" rtlCol="0">
            <a:spAutoFit/>
          </a:bodyPr>
          <a:lstStyle/>
          <a:p>
            <a:pPr>
              <a:spcBef>
                <a:spcPts val="1600"/>
              </a:spcBef>
            </a:pPr>
            <a:r>
              <a:rPr lang="en-US" dirty="0"/>
              <a:t>To look for a match:</a:t>
            </a:r>
          </a:p>
          <a:p>
            <a:pPr marL="342900" indent="-342900">
              <a:spcBef>
                <a:spcPts val="800"/>
              </a:spcBef>
              <a:buAutoNum type="arabicPeriod"/>
            </a:pPr>
            <a:r>
              <a:rPr lang="en-US" dirty="0"/>
              <a:t>Pick the furthest ISR.</a:t>
            </a:r>
          </a:p>
          <a:p>
            <a:pPr marL="342900" indent="-342900">
              <a:spcBef>
                <a:spcPts val="800"/>
              </a:spcBef>
              <a:buAutoNum type="arabicPeriod"/>
            </a:pPr>
            <a:r>
              <a:rPr lang="en-US" dirty="0"/>
              <a:t>Advance the other ISRs to their first matches starting at exactly where they should appear to be a matching phrase.</a:t>
            </a:r>
          </a:p>
          <a:p>
            <a:pPr marL="342900" indent="-342900">
              <a:spcBef>
                <a:spcPts val="800"/>
              </a:spcBef>
              <a:buAutoNum type="arabicPeriod"/>
            </a:pPr>
            <a:r>
              <a:rPr lang="en-US" dirty="0"/>
              <a:t>If any ISR is past the desired location, pick the new furthest and continue searching.</a:t>
            </a:r>
          </a:p>
        </p:txBody>
      </p:sp>
    </p:spTree>
    <p:extLst>
      <p:ext uri="{BB962C8B-B14F-4D97-AF65-F5344CB8AC3E}">
        <p14:creationId xmlns:p14="http://schemas.microsoft.com/office/powerpoint/2010/main" val="41714951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8254" y="629873"/>
            <a:ext cx="7251590" cy="5262979"/>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ISRPhrase</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r>
              <a:rPr lang="en-US" sz="1400" dirty="0">
                <a:solidFill>
                  <a:srgbClr val="000000"/>
                </a:solidFill>
                <a:latin typeface="Consolas" panose="020B0609020204030204" pitchFamily="49" charset="0"/>
              </a:rPr>
              <a:t> **Terms;</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NumberOfTerms</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1. Seek all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target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2. Pick the furthest term and attempt to seek all</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other terms to the first location beginning</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where they should appear relative to the furthest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term.</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3. If any term is past the desired location, return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to step 2.</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4. If any ISR reaches the end, there is no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Finds overlapping phrase matches.</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Seek(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+ 1 );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endParaRPr lang="en-US" sz="1400" dirty="0"/>
          </a:p>
        </p:txBody>
      </p:sp>
    </p:spTree>
    <p:extLst>
      <p:ext uri="{BB962C8B-B14F-4D97-AF65-F5344CB8AC3E}">
        <p14:creationId xmlns:p14="http://schemas.microsoft.com/office/powerpoint/2010/main" val="39933792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NOTs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brown -fox	790</a:t>
            </a:r>
          </a:p>
          <a:p>
            <a:pPr marL="1371600" indent="-1371600">
              <a:tabLst>
                <a:tab pos="1371600" algn="l"/>
              </a:tabLst>
            </a:pPr>
            <a:r>
              <a:rPr lang="en-US" dirty="0"/>
              <a:t>-fox	</a:t>
            </a:r>
            <a:r>
              <a:rPr lang="en-US" i="1" dirty="0">
                <a:solidFill>
                  <a:srgbClr val="C00000"/>
                </a:solidFill>
              </a:rPr>
              <a:t>Not allowed</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6217404" y="2116982"/>
            <a:ext cx="530237" cy="364961"/>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4148307"/>
            <a:ext cx="7591096" cy="1405513"/>
          </a:xfrm>
          <a:prstGeom prst="rect">
            <a:avLst/>
          </a:prstGeom>
          <a:noFill/>
        </p:spPr>
        <p:txBody>
          <a:bodyPr wrap="square" rtlCol="0">
            <a:spAutoFit/>
          </a:bodyPr>
          <a:lstStyle/>
          <a:p>
            <a:pPr>
              <a:spcBef>
                <a:spcPts val="1600"/>
              </a:spcBef>
            </a:pPr>
            <a:r>
              <a:rPr lang="en-US" dirty="0"/>
              <a:t>A NOT matches anywhere the term doesn't appear, which is likely pretty nearly everywhere.</a:t>
            </a:r>
          </a:p>
          <a:p>
            <a:pPr>
              <a:spcBef>
                <a:spcPts val="1600"/>
              </a:spcBef>
            </a:pPr>
            <a:r>
              <a:rPr lang="en-US" dirty="0"/>
              <a:t>So we don't allow searches for nots alone and we don't check for exclusions until we've found an otherwise matching page.</a:t>
            </a:r>
          </a:p>
        </p:txBody>
      </p:sp>
      <p:sp>
        <p:nvSpPr>
          <p:cNvPr id="13" name="TextBox 12">
            <a:extLst>
              <a:ext uri="{FF2B5EF4-FFF2-40B4-BE49-F238E27FC236}">
                <a16:creationId xmlns:a16="http://schemas.microsoft.com/office/drawing/2014/main" id="{38758AB3-730C-467D-A1F9-CB02EAD04ADD}"/>
              </a:ext>
            </a:extLst>
          </p:cNvPr>
          <p:cNvSpPr txBox="1"/>
          <p:nvPr/>
        </p:nvSpPr>
        <p:spPr>
          <a:xfrm>
            <a:off x="867103" y="1358514"/>
            <a:ext cx="5880538" cy="369332"/>
          </a:xfrm>
          <a:prstGeom prst="rect">
            <a:avLst/>
          </a:prstGeom>
          <a:noFill/>
        </p:spPr>
        <p:txBody>
          <a:bodyPr wrap="square" rtlCol="0">
            <a:spAutoFit/>
          </a:bodyPr>
          <a:lstStyle/>
          <a:p>
            <a:r>
              <a:rPr lang="en-US" dirty="0"/>
              <a:t>Terms that cannot appear in a matching document.</a:t>
            </a:r>
          </a:p>
        </p:txBody>
      </p:sp>
    </p:spTree>
    <p:extLst>
      <p:ext uri="{BB962C8B-B14F-4D97-AF65-F5344CB8AC3E}">
        <p14:creationId xmlns:p14="http://schemas.microsoft.com/office/powerpoint/2010/main" val="13804307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Container ISRs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brown -fox	790</a:t>
            </a:r>
          </a:p>
          <a:p>
            <a:pPr marL="1371600" indent="-1371600">
              <a:tabLst>
                <a:tab pos="1371600" algn="l"/>
              </a:tabLst>
            </a:pPr>
            <a:r>
              <a:rPr lang="en-US" dirty="0"/>
              <a:t>-fox	</a:t>
            </a:r>
            <a:r>
              <a:rPr lang="en-US" i="1" dirty="0">
                <a:solidFill>
                  <a:srgbClr val="C00000"/>
                </a:solidFill>
              </a:rPr>
              <a:t>Not allowed</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6217404" y="2116982"/>
            <a:ext cx="530237" cy="364961"/>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4148307"/>
            <a:ext cx="7591096" cy="369332"/>
          </a:xfrm>
          <a:prstGeom prst="rect">
            <a:avLst/>
          </a:prstGeom>
          <a:noFill/>
        </p:spPr>
        <p:txBody>
          <a:bodyPr wrap="square" rtlCol="0">
            <a:spAutoFit/>
          </a:bodyPr>
          <a:lstStyle/>
          <a:p>
            <a:pPr>
              <a:spcBef>
                <a:spcPts val="1600"/>
              </a:spcBef>
            </a:pPr>
            <a:r>
              <a:rPr lang="en-US" dirty="0"/>
              <a:t>(</a:t>
            </a:r>
            <a:r>
              <a:rPr lang="en-US" dirty="0" err="1"/>
              <a:t>AND'ing</a:t>
            </a:r>
            <a:r>
              <a:rPr lang="en-US" dirty="0"/>
              <a:t> is a special case of a container with no exclusion ISRs.)</a:t>
            </a:r>
          </a:p>
        </p:txBody>
      </p:sp>
      <p:sp>
        <p:nvSpPr>
          <p:cNvPr id="13" name="TextBox 12">
            <a:extLst>
              <a:ext uri="{FF2B5EF4-FFF2-40B4-BE49-F238E27FC236}">
                <a16:creationId xmlns:a16="http://schemas.microsoft.com/office/drawing/2014/main" id="{38758AB3-730C-467D-A1F9-CB02EAD04ADD}"/>
              </a:ext>
            </a:extLst>
          </p:cNvPr>
          <p:cNvSpPr txBox="1"/>
          <p:nvPr/>
        </p:nvSpPr>
        <p:spPr>
          <a:xfrm>
            <a:off x="867103" y="1358514"/>
            <a:ext cx="6886636" cy="369332"/>
          </a:xfrm>
          <a:prstGeom prst="rect">
            <a:avLst/>
          </a:prstGeom>
          <a:noFill/>
        </p:spPr>
        <p:txBody>
          <a:bodyPr wrap="square" rtlCol="0">
            <a:spAutoFit/>
          </a:bodyPr>
          <a:lstStyle/>
          <a:p>
            <a:r>
              <a:rPr lang="en-US" dirty="0"/>
              <a:t>ISRs that must match and those that must not within a document.</a:t>
            </a:r>
          </a:p>
        </p:txBody>
      </p:sp>
    </p:spTree>
    <p:extLst>
      <p:ext uri="{BB962C8B-B14F-4D97-AF65-F5344CB8AC3E}">
        <p14:creationId xmlns:p14="http://schemas.microsoft.com/office/powerpoint/2010/main" val="31624175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981" y="295576"/>
            <a:ext cx="8332967" cy="5693866"/>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ISRContainer</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r>
              <a:rPr lang="en-US" sz="1400" dirty="0">
                <a:solidFill>
                  <a:srgbClr val="000000"/>
                </a:solidFill>
                <a:latin typeface="Consolas" panose="020B0609020204030204" pitchFamily="49" charset="0"/>
              </a:rPr>
              <a:t> **Contained,</a:t>
            </a:r>
          </a:p>
          <a:p>
            <a:r>
              <a:rPr lang="en-US" sz="1400" dirty="0">
                <a:solidFill>
                  <a:srgbClr val="000000"/>
                </a:solidFill>
                <a:latin typeface="Consolas" panose="020B0609020204030204" pitchFamily="49" charset="0"/>
              </a:rPr>
              <a:t>          *Excluded;</a:t>
            </a: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ISREndDoc</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EndDoc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CountContained</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CountExcluded</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Next(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1. Seek all the included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target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2. Move the document end ISR to just past the furthest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contained ISR, then calculate the document begin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3. Seek all the other contained terms to past the document begin.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4. If any contained </a:t>
            </a:r>
            <a:r>
              <a:rPr lang="en-US" sz="1400" dirty="0" err="1">
                <a:solidFill>
                  <a:srgbClr val="008000"/>
                </a:solidFill>
                <a:latin typeface="Consolas" panose="020B0609020204030204" pitchFamily="49" charset="0"/>
              </a:rPr>
              <a:t>erm</a:t>
            </a:r>
            <a:r>
              <a:rPr lang="en-US" sz="1400" dirty="0">
                <a:solidFill>
                  <a:srgbClr val="008000"/>
                </a:solidFill>
                <a:latin typeface="Consolas" panose="020B0609020204030204" pitchFamily="49" charset="0"/>
              </a:rPr>
              <a:t> is past the document end, return to</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step 2.</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5. If any ISR reaches the end, there is no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6. Seek all the excluded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document begin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7. If any excluded ISR falls within the document, reset the</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target to one past the end of the document and return to</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step 1.</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7486727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3183" y="1305342"/>
            <a:ext cx="7792277" cy="2031325"/>
          </a:xfrm>
          <a:prstGeom prst="rect">
            <a:avLst/>
          </a:prstGeom>
        </p:spPr>
        <p:txBody>
          <a:bodyPr wrap="square">
            <a:spAutoFit/>
          </a:bodyPr>
          <a:lstStyle/>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Seek( Contained[ </a:t>
            </a:r>
            <a:r>
              <a:rPr lang="en-US" sz="1400" dirty="0" err="1">
                <a:solidFill>
                  <a:srgbClr val="000000"/>
                </a:solidFill>
                <a:latin typeface="Consolas" panose="020B0609020204030204" pitchFamily="49" charset="0"/>
              </a:rPr>
              <a:t>nearestContained</a:t>
            </a:r>
            <a:r>
              <a:rPr lang="en-US" sz="1400" dirty="0">
                <a:solidFill>
                  <a:srgbClr val="000000"/>
                </a:solidFill>
                <a:latin typeface="Consolas" panose="020B0609020204030204" pitchFamily="49" charset="0"/>
              </a:rPr>
              <a:t> ]-&gt;</a:t>
            </a:r>
            <a:r>
              <a:rPr lang="en-US" sz="1400" dirty="0" err="1">
                <a:solidFill>
                  <a:srgbClr val="000000"/>
                </a:solidFill>
                <a:latin typeface="Consolas" panose="020B0609020204030204" pitchFamily="49" charset="0"/>
              </a:rPr>
              <a:t>GetStartlocation</a:t>
            </a:r>
            <a:r>
              <a:rPr lang="en-US" sz="1400" dirty="0">
                <a:solidFill>
                  <a:srgbClr val="000000"/>
                </a:solidFill>
                <a:latin typeface="Consolas" panose="020B0609020204030204" pitchFamily="49" charset="0"/>
              </a:rPr>
              <a:t>( ) + 1 );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nearestTerm</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farthestTerm</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nearestEndLocation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endParaRPr lang="en-US" sz="1400" dirty="0"/>
          </a:p>
        </p:txBody>
      </p:sp>
    </p:spTree>
    <p:extLst>
      <p:ext uri="{BB962C8B-B14F-4D97-AF65-F5344CB8AC3E}">
        <p14:creationId xmlns:p14="http://schemas.microsoft.com/office/powerpoint/2010/main" val="1633240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24492</TotalTime>
  <Words>4456</Words>
  <Application>Microsoft Office PowerPoint</Application>
  <PresentationFormat>On-screen Show (4:3)</PresentationFormat>
  <Paragraphs>725</Paragraphs>
  <Slides>56</Slides>
  <Notes>53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Calibri</vt:lpstr>
      <vt:lpstr>Consolas</vt:lpstr>
      <vt:lpstr>Verdana</vt:lpstr>
      <vt:lpstr>Office Theme</vt:lpstr>
      <vt:lpstr>EECS 498 System Design of a Search Engine Winter 2026 Lecture 14:  The constraint solver</vt:lpstr>
      <vt:lpstr>agenda</vt:lpstr>
      <vt:lpstr>agenda</vt:lpstr>
      <vt:lpstr>details</vt:lpstr>
      <vt:lpstr>questions to think about</vt:lpstr>
      <vt:lpstr>agenda</vt:lpstr>
      <vt:lpstr>PowerPoint Presentation</vt:lpstr>
      <vt:lpstr>PowerPoint Presentation</vt:lpstr>
      <vt:lpstr>PowerPoint Presentation</vt:lpstr>
      <vt:lpstr>PowerPoint Presentation</vt:lpstr>
      <vt:lpstr>PowerPoint Presentation</vt:lpstr>
      <vt:lpstr>index stream readers</vt:lpstr>
      <vt:lpstr>seeking</vt:lpstr>
      <vt:lpstr>PowerPoint Presentation</vt:lpstr>
      <vt:lpstr>PowerPoint Presentation</vt:lpstr>
      <vt:lpstr>agenda</vt:lpstr>
      <vt:lpstr>constraint solver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Index Stream Reader  (ISR)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 The constraint solver</dc:title>
  <dc:creator>Nicole Hamilton</dc:creator>
  <cp:lastModifiedBy>Nicole Hamilton</cp:lastModifiedBy>
  <cp:revision>793</cp:revision>
  <dcterms:created xsi:type="dcterms:W3CDTF">2014-10-28T21:56:04Z</dcterms:created>
  <dcterms:modified xsi:type="dcterms:W3CDTF">2026-10-13T23:29:22Z</dcterms:modified>
</cp:coreProperties>
</file>